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3"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91" d="100"/>
          <a:sy n="91" d="100"/>
        </p:scale>
        <p:origin x="-786" y="-96"/>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Google Shape;313;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 name="Google Shape;32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8" name="Google Shape;338;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4" name="Google Shape;354;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7" name="Google Shape;36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7" name="Google Shape;377;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6" name="Google Shape;386;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7" name="Google Shape;397;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4" name="Google Shape;404;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6" name="Google Shape;43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2" name="Google Shape;23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2" name="Google Shape;442;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7" name="Google Shape;24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0" name="Google Shape;27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6" name="Google Shape;276;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0" name="Google Shape;29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6" name="Google Shape;306;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6"/>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1"/>
        <p:cNvGrpSpPr/>
        <p:nvPr/>
      </p:nvGrpSpPr>
      <p:grpSpPr>
        <a:xfrm>
          <a:off x="0" y="0"/>
          <a:ext cx="0" cy="0"/>
          <a:chOff x="0" y="0"/>
          <a:chExt cx="0" cy="0"/>
        </a:xfrm>
      </p:grpSpPr>
      <p:grpSp>
        <p:nvGrpSpPr>
          <p:cNvPr id="122" name="Google Shape;122;p11"/>
          <p:cNvGrpSpPr/>
          <p:nvPr/>
        </p:nvGrpSpPr>
        <p:grpSpPr>
          <a:xfrm>
            <a:off x="4406400" y="0"/>
            <a:ext cx="4737600" cy="5143065"/>
            <a:chOff x="4406400" y="0"/>
            <a:chExt cx="4737600" cy="5143065"/>
          </a:xfrm>
        </p:grpSpPr>
        <p:sp>
          <p:nvSpPr>
            <p:cNvPr id="123" name="Google Shape;123;p11"/>
            <p:cNvSpPr/>
            <p:nvPr/>
          </p:nvSpPr>
          <p:spPr>
            <a:xfrm rot="5400000">
              <a:off x="4408200" y="-1800"/>
              <a:ext cx="4734000" cy="4737600"/>
            </a:xfrm>
            <a:prstGeom prst="diagStripe">
              <a:avLst>
                <a:gd name="adj" fmla="val 49469"/>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11"/>
            <p:cNvSpPr/>
            <p:nvPr/>
          </p:nvSpPr>
          <p:spPr>
            <a:xfrm rot="5400000">
              <a:off x="4841125" y="5700"/>
              <a:ext cx="4298100" cy="4286700"/>
            </a:xfrm>
            <a:prstGeom prst="diagStripe">
              <a:avLst>
                <a:gd name="adj" fmla="val 0"/>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11"/>
            <p:cNvSpPr/>
            <p:nvPr/>
          </p:nvSpPr>
          <p:spPr>
            <a:xfrm rot="-5400000">
              <a:off x="5618399" y="1236468"/>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11"/>
            <p:cNvSpPr/>
            <p:nvPr/>
          </p:nvSpPr>
          <p:spPr>
            <a:xfrm flipH="1">
              <a:off x="5849857" y="1443956"/>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11"/>
            <p:cNvSpPr/>
            <p:nvPr/>
          </p:nvSpPr>
          <p:spPr>
            <a:xfrm rot="-5400000">
              <a:off x="5987081" y="246946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11"/>
            <p:cNvSpPr/>
            <p:nvPr/>
          </p:nvSpPr>
          <p:spPr>
            <a:xfrm flipH="1">
              <a:off x="6222115" y="2676953"/>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11"/>
            <p:cNvSpPr/>
            <p:nvPr/>
          </p:nvSpPr>
          <p:spPr>
            <a:xfrm rot="-5400000">
              <a:off x="6675341" y="1862018"/>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11"/>
            <p:cNvSpPr/>
            <p:nvPr/>
          </p:nvSpPr>
          <p:spPr>
            <a:xfrm rot="-5400000">
              <a:off x="6861141" y="2477810"/>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11"/>
            <p:cNvSpPr/>
            <p:nvPr/>
          </p:nvSpPr>
          <p:spPr>
            <a:xfrm flipH="1">
              <a:off x="7965266" y="2692963"/>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11"/>
            <p:cNvSpPr/>
            <p:nvPr/>
          </p:nvSpPr>
          <p:spPr>
            <a:xfrm flipH="1">
              <a:off x="8145082" y="330875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11"/>
            <p:cNvSpPr/>
            <p:nvPr/>
          </p:nvSpPr>
          <p:spPr>
            <a:xfrm rot="-5400000">
              <a:off x="7047599" y="309501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11"/>
            <p:cNvSpPr/>
            <p:nvPr/>
          </p:nvSpPr>
          <p:spPr>
            <a:xfrm flipH="1">
              <a:off x="7276649" y="3302502"/>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11"/>
            <p:cNvSpPr/>
            <p:nvPr/>
          </p:nvSpPr>
          <p:spPr>
            <a:xfrm flipH="1">
              <a:off x="7462448" y="3918294"/>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11"/>
            <p:cNvSpPr/>
            <p:nvPr/>
          </p:nvSpPr>
          <p:spPr>
            <a:xfrm rot="-5400000">
              <a:off x="8102491" y="3718473"/>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11"/>
            <p:cNvSpPr/>
            <p:nvPr/>
          </p:nvSpPr>
          <p:spPr>
            <a:xfrm flipH="1">
              <a:off x="8334533" y="3925960"/>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11"/>
            <p:cNvSpPr/>
            <p:nvPr/>
          </p:nvSpPr>
          <p:spPr>
            <a:xfrm rot="-5400000">
              <a:off x="8288290" y="433426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1" name="Google Shape;141;p11"/>
          <p:cNvSpPr txBox="1">
            <a:spLocks noGrp="1"/>
          </p:cNvSpPr>
          <p:nvPr>
            <p:ph type="title"/>
          </p:nvPr>
        </p:nvSpPr>
        <p:spPr>
          <a:xfrm>
            <a:off x="823850" y="2053000"/>
            <a:ext cx="4587000" cy="1148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42" name="Google Shape;142;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43" name="Google Shape;143;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11">
            <a:hlinkClick r:id="rId2"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11">
            <a:hlinkClick r:id="rId2"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11">
            <a:hlinkClick r:id="rId2"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7"/>
        <p:cNvGrpSpPr/>
        <p:nvPr/>
      </p:nvGrpSpPr>
      <p:grpSpPr>
        <a:xfrm>
          <a:off x="0" y="0"/>
          <a:ext cx="0" cy="0"/>
          <a:chOff x="0" y="0"/>
          <a:chExt cx="0" cy="0"/>
        </a:xfrm>
      </p:grpSpPr>
      <p:sp>
        <p:nvSpPr>
          <p:cNvPr id="148" name="Google Shape;148;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12">
            <a:hlinkClick r:id="rId2"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12">
            <a:hlinkClick r:id="rId2"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12">
            <a:hlinkClick r:id="rId2"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2" name="Google Shape;152;p12"/>
          <p:cNvGrpSpPr/>
          <p:nvPr/>
        </p:nvGrpSpPr>
        <p:grpSpPr>
          <a:xfrm>
            <a:off x="0" y="381001"/>
            <a:ext cx="1037850" cy="1016288"/>
            <a:chOff x="0" y="381001"/>
            <a:chExt cx="1037850" cy="1016288"/>
          </a:xfrm>
        </p:grpSpPr>
        <p:sp>
          <p:nvSpPr>
            <p:cNvPr id="153" name="Google Shape;153;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5" name="Google Shape;155;p12"/>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56" name="Google Shape;156;p12"/>
          <p:cNvSpPr txBox="1">
            <a:spLocks noGrp="1"/>
          </p:cNvSpPr>
          <p:nvPr>
            <p:ph type="body" idx="1"/>
          </p:nvPr>
        </p:nvSpPr>
        <p:spPr>
          <a:xfrm>
            <a:off x="1297500" y="1567550"/>
            <a:ext cx="3403200" cy="29112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57" name="Google Shape;157;p12"/>
          <p:cNvSpPr txBox="1">
            <a:spLocks noGrp="1"/>
          </p:cNvSpPr>
          <p:nvPr>
            <p:ph type="body" idx="2"/>
          </p:nvPr>
        </p:nvSpPr>
        <p:spPr>
          <a:xfrm>
            <a:off x="4933221" y="1567550"/>
            <a:ext cx="3403200" cy="29112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58" name="Google Shape;15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9"/>
        <p:cNvGrpSpPr/>
        <p:nvPr/>
      </p:nvGrpSpPr>
      <p:grpSpPr>
        <a:xfrm>
          <a:off x="0" y="0"/>
          <a:ext cx="0" cy="0"/>
          <a:chOff x="0" y="0"/>
          <a:chExt cx="0" cy="0"/>
        </a:xfrm>
      </p:grpSpPr>
      <p:sp>
        <p:nvSpPr>
          <p:cNvPr id="160" name="Google Shape;160;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13">
            <a:hlinkClick r:id="rId2"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13">
            <a:hlinkClick r:id="rId2"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13">
            <a:hlinkClick r:id="rId2"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4" name="Google Shape;164;p13"/>
          <p:cNvGrpSpPr/>
          <p:nvPr/>
        </p:nvGrpSpPr>
        <p:grpSpPr>
          <a:xfrm>
            <a:off x="4406400" y="0"/>
            <a:ext cx="4737600" cy="5143500"/>
            <a:chOff x="4406400" y="0"/>
            <a:chExt cx="4737600" cy="5143500"/>
          </a:xfrm>
        </p:grpSpPr>
        <p:sp>
          <p:nvSpPr>
            <p:cNvPr id="165" name="Google Shape;165;p13"/>
            <p:cNvSpPr/>
            <p:nvPr/>
          </p:nvSpPr>
          <p:spPr>
            <a:xfrm rot="5400000">
              <a:off x="4407900" y="-1500"/>
              <a:ext cx="4734600" cy="4737600"/>
            </a:xfrm>
            <a:prstGeom prst="diagStripe">
              <a:avLst>
                <a:gd name="adj" fmla="val 49469"/>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13"/>
            <p:cNvSpPr/>
            <p:nvPr/>
          </p:nvSpPr>
          <p:spPr>
            <a:xfrm rot="5400000">
              <a:off x="4840825" y="6000"/>
              <a:ext cx="4298700" cy="4286700"/>
            </a:xfrm>
            <a:prstGeom prst="diagStripe">
              <a:avLst>
                <a:gd name="adj" fmla="val 0"/>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13"/>
            <p:cNvSpPr/>
            <p:nvPr/>
          </p:nvSpPr>
          <p:spPr>
            <a:xfrm rot="-5400000">
              <a:off x="5618399" y="1236641"/>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13"/>
            <p:cNvSpPr/>
            <p:nvPr/>
          </p:nvSpPr>
          <p:spPr>
            <a:xfrm flipH="1">
              <a:off x="5849857" y="1444078"/>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 name="Google Shape;169;p13"/>
            <p:cNvSpPr/>
            <p:nvPr/>
          </p:nvSpPr>
          <p:spPr>
            <a:xfrm rot="-5400000">
              <a:off x="5987081" y="2469743"/>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13"/>
            <p:cNvSpPr/>
            <p:nvPr/>
          </p:nvSpPr>
          <p:spPr>
            <a:xfrm flipH="1">
              <a:off x="6222115" y="2677179"/>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13"/>
            <p:cNvSpPr/>
            <p:nvPr/>
          </p:nvSpPr>
          <p:spPr>
            <a:xfrm rot="-5400000">
              <a:off x="6675341" y="1862244"/>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Google Shape;172;p13"/>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13"/>
            <p:cNvSpPr/>
            <p:nvPr/>
          </p:nvSpPr>
          <p:spPr>
            <a:xfrm rot="-5400000">
              <a:off x="6861141" y="2478088"/>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13"/>
            <p:cNvSpPr/>
            <p:nvPr/>
          </p:nvSpPr>
          <p:spPr>
            <a:xfrm flipH="1">
              <a:off x="7965266" y="2693191"/>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13"/>
            <p:cNvSpPr/>
            <p:nvPr/>
          </p:nvSpPr>
          <p:spPr>
            <a:xfrm flipH="1">
              <a:off x="8145082" y="3309036"/>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13"/>
            <p:cNvSpPr/>
            <p:nvPr/>
          </p:nvSpPr>
          <p:spPr>
            <a:xfrm rot="-5400000">
              <a:off x="7047599" y="309534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13"/>
            <p:cNvSpPr/>
            <p:nvPr/>
          </p:nvSpPr>
          <p:spPr>
            <a:xfrm flipH="1">
              <a:off x="7276649" y="3302781"/>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13"/>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13"/>
            <p:cNvSpPr/>
            <p:nvPr/>
          </p:nvSpPr>
          <p:spPr>
            <a:xfrm flipH="1">
              <a:off x="7462448" y="391862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13"/>
            <p:cNvSpPr/>
            <p:nvPr/>
          </p:nvSpPr>
          <p:spPr>
            <a:xfrm rot="-5400000">
              <a:off x="8102491" y="3718856"/>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13"/>
            <p:cNvSpPr/>
            <p:nvPr/>
          </p:nvSpPr>
          <p:spPr>
            <a:xfrm flipH="1">
              <a:off x="8334533" y="3926292"/>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13"/>
            <p:cNvSpPr/>
            <p:nvPr/>
          </p:nvSpPr>
          <p:spPr>
            <a:xfrm rot="-5400000">
              <a:off x="8288290" y="4334700"/>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3" name="Google Shape;183;p13"/>
          <p:cNvSpPr txBox="1">
            <a:spLocks noGrp="1"/>
          </p:cNvSpPr>
          <p:nvPr>
            <p:ph type="title"/>
          </p:nvPr>
        </p:nvSpPr>
        <p:spPr>
          <a:xfrm>
            <a:off x="823850" y="866775"/>
            <a:ext cx="4587000" cy="3521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4" name="Google Shape;184;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5"/>
        <p:cNvGrpSpPr/>
        <p:nvPr/>
      </p:nvGrpSpPr>
      <p:grpSpPr>
        <a:xfrm>
          <a:off x="0" y="0"/>
          <a:ext cx="0" cy="0"/>
          <a:chOff x="0" y="0"/>
          <a:chExt cx="0" cy="0"/>
        </a:xfrm>
      </p:grpSpPr>
      <p:grpSp>
        <p:nvGrpSpPr>
          <p:cNvPr id="186" name="Google Shape;186;p14"/>
          <p:cNvGrpSpPr/>
          <p:nvPr/>
        </p:nvGrpSpPr>
        <p:grpSpPr>
          <a:xfrm>
            <a:off x="0" y="4128572"/>
            <a:ext cx="698925" cy="684657"/>
            <a:chOff x="0" y="3785672"/>
            <a:chExt cx="698925" cy="684657"/>
          </a:xfrm>
        </p:grpSpPr>
        <p:sp>
          <p:nvSpPr>
            <p:cNvPr id="187" name="Google Shape;187;p14"/>
            <p:cNvSpPr/>
            <p:nvPr/>
          </p:nvSpPr>
          <p:spPr>
            <a:xfrm rot="-5400000">
              <a:off x="0" y="3785672"/>
              <a:ext cx="544800" cy="544800"/>
            </a:xfrm>
            <a:prstGeom prst="diagStripe">
              <a:avLst>
                <a:gd name="adj" fmla="val 5000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14"/>
            <p:cNvSpPr/>
            <p:nvPr/>
          </p:nvSpPr>
          <p:spPr>
            <a:xfrm flipH="1">
              <a:off x="154125" y="3925529"/>
              <a:ext cx="544800" cy="544800"/>
            </a:xfrm>
            <a:prstGeom prst="diagStripe">
              <a:avLst>
                <a:gd name="adj" fmla="val 50000"/>
              </a:avLst>
            </a:prstGeom>
            <a:solidFill>
              <a:schemeClr val="lt1">
                <a:alpha val="9019"/>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9" name="Google Shape;189;p14"/>
          <p:cNvSpPr txBox="1">
            <a:spLocks noGrp="1"/>
          </p:cNvSpPr>
          <p:nvPr>
            <p:ph type="body" idx="1"/>
          </p:nvPr>
        </p:nvSpPr>
        <p:spPr>
          <a:xfrm>
            <a:off x="812725" y="4305375"/>
            <a:ext cx="6936000" cy="5238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300"/>
              <a:buNone/>
              <a:defRPr/>
            </a:lvl1pPr>
          </a:lstStyle>
          <a:p>
            <a:endParaRPr/>
          </a:p>
        </p:txBody>
      </p:sp>
      <p:sp>
        <p:nvSpPr>
          <p:cNvPr id="190" name="Google Shape;190;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91" name="Google Shape;191;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14">
            <a:hlinkClick r:id="rId2"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14">
            <a:hlinkClick r:id="rId2"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14">
            <a:hlinkClick r:id="rId2"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5"/>
        <p:cNvGrpSpPr/>
        <p:nvPr/>
      </p:nvGrpSpPr>
      <p:grpSpPr>
        <a:xfrm>
          <a:off x="0" y="0"/>
          <a:ext cx="0" cy="0"/>
          <a:chOff x="0" y="0"/>
          <a:chExt cx="0" cy="0"/>
        </a:xfrm>
      </p:grpSpPr>
      <p:grpSp>
        <p:nvGrpSpPr>
          <p:cNvPr id="196" name="Google Shape;196;p15"/>
          <p:cNvGrpSpPr/>
          <p:nvPr/>
        </p:nvGrpSpPr>
        <p:grpSpPr>
          <a:xfrm>
            <a:off x="4406400" y="0"/>
            <a:ext cx="4737600" cy="5143065"/>
            <a:chOff x="4406400" y="0"/>
            <a:chExt cx="4737600" cy="5143065"/>
          </a:xfrm>
        </p:grpSpPr>
        <p:sp>
          <p:nvSpPr>
            <p:cNvPr id="197" name="Google Shape;197;p15"/>
            <p:cNvSpPr/>
            <p:nvPr/>
          </p:nvSpPr>
          <p:spPr>
            <a:xfrm rot="5400000">
              <a:off x="4408200" y="-1800"/>
              <a:ext cx="4734000" cy="4737600"/>
            </a:xfrm>
            <a:prstGeom prst="diagStripe">
              <a:avLst>
                <a:gd name="adj" fmla="val 49469"/>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15"/>
            <p:cNvSpPr/>
            <p:nvPr/>
          </p:nvSpPr>
          <p:spPr>
            <a:xfrm rot="5400000">
              <a:off x="4841125" y="5700"/>
              <a:ext cx="4298100" cy="4286700"/>
            </a:xfrm>
            <a:prstGeom prst="diagStripe">
              <a:avLst>
                <a:gd name="adj" fmla="val 0"/>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15"/>
            <p:cNvSpPr/>
            <p:nvPr/>
          </p:nvSpPr>
          <p:spPr>
            <a:xfrm rot="-5400000">
              <a:off x="5618399" y="1236468"/>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15"/>
            <p:cNvSpPr/>
            <p:nvPr/>
          </p:nvSpPr>
          <p:spPr>
            <a:xfrm flipH="1">
              <a:off x="5849857" y="1443956"/>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15"/>
            <p:cNvSpPr/>
            <p:nvPr/>
          </p:nvSpPr>
          <p:spPr>
            <a:xfrm rot="-5400000">
              <a:off x="5987081" y="246946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15"/>
            <p:cNvSpPr/>
            <p:nvPr/>
          </p:nvSpPr>
          <p:spPr>
            <a:xfrm flipH="1">
              <a:off x="6222115" y="2676953"/>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15"/>
            <p:cNvSpPr/>
            <p:nvPr/>
          </p:nvSpPr>
          <p:spPr>
            <a:xfrm rot="-5400000">
              <a:off x="6675341" y="1862018"/>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15"/>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15"/>
            <p:cNvSpPr/>
            <p:nvPr/>
          </p:nvSpPr>
          <p:spPr>
            <a:xfrm rot="-5400000">
              <a:off x="6861141" y="2477810"/>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15"/>
            <p:cNvSpPr/>
            <p:nvPr/>
          </p:nvSpPr>
          <p:spPr>
            <a:xfrm flipH="1">
              <a:off x="7965266" y="2692963"/>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15"/>
            <p:cNvSpPr/>
            <p:nvPr/>
          </p:nvSpPr>
          <p:spPr>
            <a:xfrm flipH="1">
              <a:off x="8145082" y="330875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15"/>
            <p:cNvSpPr/>
            <p:nvPr/>
          </p:nvSpPr>
          <p:spPr>
            <a:xfrm rot="-5400000">
              <a:off x="7047599" y="309501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15"/>
            <p:cNvSpPr/>
            <p:nvPr/>
          </p:nvSpPr>
          <p:spPr>
            <a:xfrm flipH="1">
              <a:off x="7276649" y="3302502"/>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1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15"/>
            <p:cNvSpPr/>
            <p:nvPr/>
          </p:nvSpPr>
          <p:spPr>
            <a:xfrm flipH="1">
              <a:off x="7462448" y="3918294"/>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15"/>
            <p:cNvSpPr/>
            <p:nvPr/>
          </p:nvSpPr>
          <p:spPr>
            <a:xfrm rot="-5400000">
              <a:off x="8102491" y="3718473"/>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15"/>
            <p:cNvSpPr/>
            <p:nvPr/>
          </p:nvSpPr>
          <p:spPr>
            <a:xfrm flipH="1">
              <a:off x="8334533" y="3925960"/>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15"/>
            <p:cNvSpPr/>
            <p:nvPr/>
          </p:nvSpPr>
          <p:spPr>
            <a:xfrm rot="-5400000">
              <a:off x="8288290" y="433426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5" name="Google Shape;215;p15"/>
          <p:cNvSpPr txBox="1">
            <a:spLocks noGrp="1"/>
          </p:cNvSpPr>
          <p:nvPr>
            <p:ph type="title" hasCustomPrompt="1"/>
          </p:nvPr>
        </p:nvSpPr>
        <p:spPr>
          <a:xfrm>
            <a:off x="823850" y="1284675"/>
            <a:ext cx="4776000" cy="1300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216" name="Google Shape;216;p15"/>
          <p:cNvSpPr txBox="1">
            <a:spLocks noGrp="1"/>
          </p:cNvSpPr>
          <p:nvPr>
            <p:ph type="body" idx="1"/>
          </p:nvPr>
        </p:nvSpPr>
        <p:spPr>
          <a:xfrm>
            <a:off x="823850" y="2643124"/>
            <a:ext cx="4776000" cy="12189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217" name="Google Shape;217;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218" name="Google Shape;218;p1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15">
            <a:hlinkClick r:id="rId2"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15">
            <a:hlinkClick r:id="rId2"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15">
            <a:hlinkClick r:id="rId2"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22"/>
        <p:cNvGrpSpPr/>
        <p:nvPr/>
      </p:nvGrpSpPr>
      <p:grpSpPr>
        <a:xfrm>
          <a:off x="0" y="0"/>
          <a:ext cx="0" cy="0"/>
          <a:chOff x="0" y="0"/>
          <a:chExt cx="0" cy="0"/>
        </a:xfrm>
      </p:grpSpPr>
      <p:sp>
        <p:nvSpPr>
          <p:cNvPr id="223" name="Google Shape;22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6666"/>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 name="Google Shape;37;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38" name="Google Shape;38;p3"/>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9"/>
        <p:cNvGrpSpPr/>
        <p:nvPr/>
      </p:nvGrpSpPr>
      <p:grpSpPr>
        <a:xfrm>
          <a:off x="0" y="0"/>
          <a:ext cx="0" cy="0"/>
          <a:chOff x="0" y="0"/>
          <a:chExt cx="0" cy="0"/>
        </a:xfrm>
      </p:grpSpPr>
      <p:sp>
        <p:nvSpPr>
          <p:cNvPr id="40" name="Google Shape;40;p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4">
            <a:hlinkClick r:id="rId2"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4">
            <a:hlinkClick r:id="rId2"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4">
            <a:hlinkClick r:id="rId2"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 name="Google Shape;44;p4"/>
          <p:cNvGrpSpPr/>
          <p:nvPr/>
        </p:nvGrpSpPr>
        <p:grpSpPr>
          <a:xfrm>
            <a:off x="0" y="381001"/>
            <a:ext cx="1037850" cy="1016288"/>
            <a:chOff x="0" y="381001"/>
            <a:chExt cx="1037850" cy="1016288"/>
          </a:xfrm>
        </p:grpSpPr>
        <p:sp>
          <p:nvSpPr>
            <p:cNvPr id="45" name="Google Shape;45;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7" name="Google Shape;47;p4"/>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48" name="Google Shape;48;p4"/>
          <p:cNvSpPr txBox="1">
            <a:spLocks noGrp="1"/>
          </p:cNvSpPr>
          <p:nvPr>
            <p:ph type="body" idx="1"/>
          </p:nvPr>
        </p:nvSpPr>
        <p:spPr>
          <a:xfrm>
            <a:off x="1297500" y="1567550"/>
            <a:ext cx="7038900" cy="29112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49" name="Google Shape;49;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50"/>
        <p:cNvGrpSpPr/>
        <p:nvPr/>
      </p:nvGrpSpPr>
      <p:grpSpPr>
        <a:xfrm>
          <a:off x="0" y="0"/>
          <a:ext cx="0" cy="0"/>
          <a:chOff x="0" y="0"/>
          <a:chExt cx="0" cy="0"/>
        </a:xfrm>
      </p:grpSpPr>
      <p:pic>
        <p:nvPicPr>
          <p:cNvPr id="51" name="Google Shape;51;p5" descr="offset_comp_343059.jpg"/>
          <p:cNvPicPr preferRelativeResize="0"/>
          <p:nvPr/>
        </p:nvPicPr>
        <p:blipFill rotWithShape="1">
          <a:blip r:embed="rId2">
            <a:alphaModFix amt="80000"/>
          </a:blip>
          <a:srcRect l="30474" t="11954" r="30474" b="25869"/>
          <a:stretch/>
        </p:blipFill>
        <p:spPr>
          <a:xfrm rot="-5400000">
            <a:off x="113630" y="-105700"/>
            <a:ext cx="5142300" cy="5364300"/>
          </a:xfrm>
          <a:prstGeom prst="diagStripe">
            <a:avLst>
              <a:gd name="adj" fmla="val 50343"/>
            </a:avLst>
          </a:prstGeom>
          <a:noFill/>
          <a:ln>
            <a:noFill/>
          </a:ln>
        </p:spPr>
      </p:pic>
      <p:sp>
        <p:nvSpPr>
          <p:cNvPr id="52" name="Google Shape;52;p5"/>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4018025" y="1567550"/>
            <a:ext cx="4318500" cy="17667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dk2"/>
              </a:buClr>
              <a:buSzPts val="1300"/>
              <a:buChar char="●"/>
              <a:defRPr>
                <a:solidFill>
                  <a:schemeClr val="dk2"/>
                </a:solidFill>
              </a:defRPr>
            </a:lvl1pPr>
            <a:lvl2pPr marL="914400" lvl="1" indent="-298450" algn="l">
              <a:lnSpc>
                <a:spcPct val="115000"/>
              </a:lnSpc>
              <a:spcBef>
                <a:spcPts val="1600"/>
              </a:spcBef>
              <a:spcAft>
                <a:spcPts val="0"/>
              </a:spcAft>
              <a:buClr>
                <a:schemeClr val="dk2"/>
              </a:buClr>
              <a:buSzPts val="1100"/>
              <a:buChar char="○"/>
              <a:defRPr>
                <a:solidFill>
                  <a:schemeClr val="dk2"/>
                </a:solidFill>
              </a:defRPr>
            </a:lvl2pPr>
            <a:lvl3pPr marL="1371600" lvl="2" indent="-298450" algn="l">
              <a:lnSpc>
                <a:spcPct val="115000"/>
              </a:lnSpc>
              <a:spcBef>
                <a:spcPts val="1600"/>
              </a:spcBef>
              <a:spcAft>
                <a:spcPts val="0"/>
              </a:spcAft>
              <a:buClr>
                <a:schemeClr val="dk2"/>
              </a:buClr>
              <a:buSzPts val="1100"/>
              <a:buChar char="■"/>
              <a:defRPr>
                <a:solidFill>
                  <a:schemeClr val="dk2"/>
                </a:solidFill>
              </a:defRPr>
            </a:lvl3pPr>
            <a:lvl4pPr marL="1828800" lvl="3" indent="-298450" algn="l">
              <a:lnSpc>
                <a:spcPct val="115000"/>
              </a:lnSpc>
              <a:spcBef>
                <a:spcPts val="1600"/>
              </a:spcBef>
              <a:spcAft>
                <a:spcPts val="0"/>
              </a:spcAft>
              <a:buClr>
                <a:schemeClr val="dk2"/>
              </a:buClr>
              <a:buSzPts val="1100"/>
              <a:buChar char="●"/>
              <a:defRPr>
                <a:solidFill>
                  <a:schemeClr val="dk2"/>
                </a:solidFill>
              </a:defRPr>
            </a:lvl4pPr>
            <a:lvl5pPr marL="2286000" lvl="4" indent="-298450" algn="l">
              <a:lnSpc>
                <a:spcPct val="115000"/>
              </a:lnSpc>
              <a:spcBef>
                <a:spcPts val="1600"/>
              </a:spcBef>
              <a:spcAft>
                <a:spcPts val="0"/>
              </a:spcAft>
              <a:buClr>
                <a:schemeClr val="dk2"/>
              </a:buClr>
              <a:buSzPts val="1100"/>
              <a:buChar char="○"/>
              <a:defRPr>
                <a:solidFill>
                  <a:schemeClr val="dk2"/>
                </a:solidFill>
              </a:defRPr>
            </a:lvl5pPr>
            <a:lvl6pPr marL="2743200" lvl="5" indent="-298450" algn="l">
              <a:lnSpc>
                <a:spcPct val="115000"/>
              </a:lnSpc>
              <a:spcBef>
                <a:spcPts val="1600"/>
              </a:spcBef>
              <a:spcAft>
                <a:spcPts val="0"/>
              </a:spcAft>
              <a:buClr>
                <a:schemeClr val="dk2"/>
              </a:buClr>
              <a:buSzPts val="1100"/>
              <a:buChar char="■"/>
              <a:defRPr>
                <a:solidFill>
                  <a:schemeClr val="dk2"/>
                </a:solidFill>
              </a:defRPr>
            </a:lvl6pPr>
            <a:lvl7pPr marL="3200400" lvl="6" indent="-298450" algn="l">
              <a:lnSpc>
                <a:spcPct val="115000"/>
              </a:lnSpc>
              <a:spcBef>
                <a:spcPts val="1600"/>
              </a:spcBef>
              <a:spcAft>
                <a:spcPts val="0"/>
              </a:spcAft>
              <a:buClr>
                <a:schemeClr val="dk2"/>
              </a:buClr>
              <a:buSzPts val="1100"/>
              <a:buChar char="●"/>
              <a:defRPr>
                <a:solidFill>
                  <a:schemeClr val="dk2"/>
                </a:solidFill>
              </a:defRPr>
            </a:lvl7pPr>
            <a:lvl8pPr marL="3657600" lvl="7" indent="-298450" algn="l">
              <a:lnSpc>
                <a:spcPct val="115000"/>
              </a:lnSpc>
              <a:spcBef>
                <a:spcPts val="1600"/>
              </a:spcBef>
              <a:spcAft>
                <a:spcPts val="0"/>
              </a:spcAft>
              <a:buClr>
                <a:schemeClr val="dk2"/>
              </a:buClr>
              <a:buSzPts val="1100"/>
              <a:buChar char="○"/>
              <a:defRPr>
                <a:solidFill>
                  <a:schemeClr val="dk2"/>
                </a:solidFill>
              </a:defRPr>
            </a:lvl8pPr>
            <a:lvl9pPr marL="4114800" lvl="8" indent="-298450" algn="l">
              <a:lnSpc>
                <a:spcPct val="115000"/>
              </a:lnSpc>
              <a:spcBef>
                <a:spcPts val="1600"/>
              </a:spcBef>
              <a:spcAft>
                <a:spcPts val="1600"/>
              </a:spcAft>
              <a:buClr>
                <a:schemeClr val="dk2"/>
              </a:buClr>
              <a:buSzPts val="1100"/>
              <a:buChar char="■"/>
              <a:defRPr>
                <a:solidFill>
                  <a:schemeClr val="dk2"/>
                </a:solidFill>
              </a:defRPr>
            </a:lvl9pPr>
          </a:lstStyle>
          <a:p>
            <a:endParaRPr/>
          </a:p>
        </p:txBody>
      </p:sp>
      <p:sp>
        <p:nvSpPr>
          <p:cNvPr id="54" name="Google Shape;54;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55" name="Google Shape;55;p5">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5">
            <a:hlinkClick r:id="rId3"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5">
            <a:hlinkClick r:id="rId3"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5">
            <a:hlinkClick r:id="rId3"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9" name="Google Shape;59;p5"/>
          <p:cNvGrpSpPr/>
          <p:nvPr/>
        </p:nvGrpSpPr>
        <p:grpSpPr>
          <a:xfrm>
            <a:off x="0" y="381001"/>
            <a:ext cx="1037850" cy="1016288"/>
            <a:chOff x="0" y="381001"/>
            <a:chExt cx="1037850" cy="1016288"/>
          </a:xfrm>
        </p:grpSpPr>
        <p:sp>
          <p:nvSpPr>
            <p:cNvPr id="60" name="Google Shape;6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sp>
        <p:nvSpPr>
          <p:cNvPr id="63" name="Google Shape;63;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6">
            <a:hlinkClick r:id="rId2"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6">
            <a:hlinkClick r:id="rId2"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6">
            <a:hlinkClick r:id="rId2"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7" name="Google Shape;67;p6"/>
          <p:cNvGrpSpPr/>
          <p:nvPr/>
        </p:nvGrpSpPr>
        <p:grpSpPr>
          <a:xfrm>
            <a:off x="0" y="381001"/>
            <a:ext cx="1037850" cy="1016288"/>
            <a:chOff x="0" y="381001"/>
            <a:chExt cx="1037850" cy="1016288"/>
          </a:xfrm>
        </p:grpSpPr>
        <p:sp>
          <p:nvSpPr>
            <p:cNvPr id="68" name="Google Shape;6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0" name="Google Shape;70;p6"/>
          <p:cNvSpPr txBox="1">
            <a:spLocks noGrp="1"/>
          </p:cNvSpPr>
          <p:nvPr>
            <p:ph type="title"/>
          </p:nvPr>
        </p:nvSpPr>
        <p:spPr>
          <a:xfrm>
            <a:off x="1297500" y="393750"/>
            <a:ext cx="3798900" cy="1493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71" name="Google Shape;71;p6"/>
          <p:cNvSpPr txBox="1">
            <a:spLocks noGrp="1"/>
          </p:cNvSpPr>
          <p:nvPr>
            <p:ph type="body" idx="1"/>
          </p:nvPr>
        </p:nvSpPr>
        <p:spPr>
          <a:xfrm>
            <a:off x="1297500" y="1972550"/>
            <a:ext cx="3798900" cy="24159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72" name="Google Shape;72;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3"/>
        <p:cNvGrpSpPr/>
        <p:nvPr/>
      </p:nvGrpSpPr>
      <p:grpSpPr>
        <a:xfrm>
          <a:off x="0" y="0"/>
          <a:ext cx="0" cy="0"/>
          <a:chOff x="0" y="0"/>
          <a:chExt cx="0" cy="0"/>
        </a:xfrm>
      </p:grpSpPr>
      <p:sp>
        <p:nvSpPr>
          <p:cNvPr id="74" name="Google Shape;74;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7">
            <a:hlinkClick r:id="rId2"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7">
            <a:hlinkClick r:id="rId2"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7">
            <a:hlinkClick r:id="rId2"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8" name="Google Shape;78;p7"/>
          <p:cNvGrpSpPr/>
          <p:nvPr/>
        </p:nvGrpSpPr>
        <p:grpSpPr>
          <a:xfrm>
            <a:off x="0" y="381001"/>
            <a:ext cx="1037850" cy="1016288"/>
            <a:chOff x="0" y="381001"/>
            <a:chExt cx="1037850" cy="1016288"/>
          </a:xfrm>
        </p:grpSpPr>
        <p:sp>
          <p:nvSpPr>
            <p:cNvPr id="79" name="Google Shape;79;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1" name="Google Shape;81;p7"/>
          <p:cNvSpPr txBox="1">
            <a:spLocks noGrp="1"/>
          </p:cNvSpPr>
          <p:nvPr>
            <p:ph type="title"/>
          </p:nvPr>
        </p:nvSpPr>
        <p:spPr>
          <a:xfrm>
            <a:off x="1297500" y="1658325"/>
            <a:ext cx="3036300" cy="1751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82" name="Google Shape;82;p7"/>
          <p:cNvSpPr txBox="1">
            <a:spLocks noGrp="1"/>
          </p:cNvSpPr>
          <p:nvPr>
            <p:ph type="subTitle" idx="1"/>
          </p:nvPr>
        </p:nvSpPr>
        <p:spPr>
          <a:xfrm>
            <a:off x="1297500" y="3538000"/>
            <a:ext cx="3036300" cy="506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a:endParaRPr/>
          </a:p>
        </p:txBody>
      </p:sp>
      <p:sp>
        <p:nvSpPr>
          <p:cNvPr id="83" name="Google Shape;83;p7"/>
          <p:cNvSpPr txBox="1">
            <a:spLocks noGrp="1"/>
          </p:cNvSpPr>
          <p:nvPr>
            <p:ph type="body" idx="2"/>
          </p:nvPr>
        </p:nvSpPr>
        <p:spPr>
          <a:xfrm>
            <a:off x="4648200" y="1696600"/>
            <a:ext cx="3676800" cy="2347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84" name="Google Shape;84;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85"/>
        <p:cNvGrpSpPr/>
        <p:nvPr/>
      </p:nvGrpSpPr>
      <p:grpSpPr>
        <a:xfrm>
          <a:off x="0" y="0"/>
          <a:ext cx="0" cy="0"/>
          <a:chOff x="0" y="0"/>
          <a:chExt cx="0" cy="0"/>
        </a:xfrm>
      </p:grpSpPr>
      <p:sp>
        <p:nvSpPr>
          <p:cNvPr id="86" name="Google Shape;86;p8"/>
          <p:cNvSpPr txBox="1">
            <a:spLocks noGrp="1"/>
          </p:cNvSpPr>
          <p:nvPr>
            <p:ph type="title"/>
          </p:nvPr>
        </p:nvSpPr>
        <p:spPr>
          <a:xfrm>
            <a:off x="361071" y="1924852"/>
            <a:ext cx="2304900" cy="1797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87" name="Google Shape;87;p8"/>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8"/>
          <p:cNvSpPr txBox="1">
            <a:spLocks noGrp="1"/>
          </p:cNvSpPr>
          <p:nvPr>
            <p:ph type="body" idx="1"/>
          </p:nvPr>
        </p:nvSpPr>
        <p:spPr>
          <a:xfrm>
            <a:off x="6451271" y="1924850"/>
            <a:ext cx="2304900" cy="1797300"/>
          </a:xfrm>
          <a:prstGeom prst="rect">
            <a:avLst/>
          </a:prstGeom>
          <a:noFill/>
          <a:ln>
            <a:noFill/>
          </a:ln>
        </p:spPr>
        <p:txBody>
          <a:bodyPr spcFirstLastPara="1" wrap="square" lIns="91425" tIns="91425" rIns="91425" bIns="91425" anchor="t" anchorCtr="0">
            <a:noAutofit/>
          </a:bodyPr>
          <a:lstStyle>
            <a:lvl1pPr marL="457200" lvl="0" indent="-298450" algn="l">
              <a:lnSpc>
                <a:spcPct val="115000"/>
              </a:lnSpc>
              <a:spcBef>
                <a:spcPts val="0"/>
              </a:spcBef>
              <a:spcAft>
                <a:spcPts val="0"/>
              </a:spcAft>
              <a:buClr>
                <a:schemeClr val="dk1"/>
              </a:buClr>
              <a:buSzPts val="1100"/>
              <a:buChar char="●"/>
              <a:defRPr sz="1100">
                <a:solidFill>
                  <a:schemeClr val="dk1"/>
                </a:solidFill>
              </a:defRPr>
            </a:lvl1pPr>
            <a:lvl2pPr marL="914400" lvl="1" indent="-298450" algn="l">
              <a:lnSpc>
                <a:spcPct val="115000"/>
              </a:lnSpc>
              <a:spcBef>
                <a:spcPts val="1600"/>
              </a:spcBef>
              <a:spcAft>
                <a:spcPts val="0"/>
              </a:spcAft>
              <a:buClr>
                <a:schemeClr val="dk1"/>
              </a:buClr>
              <a:buSzPts val="1100"/>
              <a:buChar char="○"/>
              <a:defRPr>
                <a:solidFill>
                  <a:schemeClr val="dk1"/>
                </a:solidFill>
              </a:defRPr>
            </a:lvl2pPr>
            <a:lvl3pPr marL="1371600" lvl="2" indent="-298450" algn="l">
              <a:lnSpc>
                <a:spcPct val="115000"/>
              </a:lnSpc>
              <a:spcBef>
                <a:spcPts val="1600"/>
              </a:spcBef>
              <a:spcAft>
                <a:spcPts val="0"/>
              </a:spcAft>
              <a:buClr>
                <a:schemeClr val="dk1"/>
              </a:buClr>
              <a:buSzPts val="1100"/>
              <a:buChar char="■"/>
              <a:defRPr>
                <a:solidFill>
                  <a:schemeClr val="dk1"/>
                </a:solidFill>
              </a:defRPr>
            </a:lvl3pPr>
            <a:lvl4pPr marL="1828800" lvl="3" indent="-298450" algn="l">
              <a:lnSpc>
                <a:spcPct val="115000"/>
              </a:lnSpc>
              <a:spcBef>
                <a:spcPts val="1600"/>
              </a:spcBef>
              <a:spcAft>
                <a:spcPts val="0"/>
              </a:spcAft>
              <a:buClr>
                <a:schemeClr val="dk1"/>
              </a:buClr>
              <a:buSzPts val="1100"/>
              <a:buChar char="●"/>
              <a:defRPr>
                <a:solidFill>
                  <a:schemeClr val="dk1"/>
                </a:solidFill>
              </a:defRPr>
            </a:lvl4pPr>
            <a:lvl5pPr marL="2286000" lvl="4" indent="-298450" algn="l">
              <a:lnSpc>
                <a:spcPct val="115000"/>
              </a:lnSpc>
              <a:spcBef>
                <a:spcPts val="1600"/>
              </a:spcBef>
              <a:spcAft>
                <a:spcPts val="0"/>
              </a:spcAft>
              <a:buClr>
                <a:schemeClr val="dk1"/>
              </a:buClr>
              <a:buSzPts val="1100"/>
              <a:buChar char="○"/>
              <a:defRPr>
                <a:solidFill>
                  <a:schemeClr val="dk1"/>
                </a:solidFill>
              </a:defRPr>
            </a:lvl5pPr>
            <a:lvl6pPr marL="2743200" lvl="5" indent="-298450" algn="l">
              <a:lnSpc>
                <a:spcPct val="115000"/>
              </a:lnSpc>
              <a:spcBef>
                <a:spcPts val="1600"/>
              </a:spcBef>
              <a:spcAft>
                <a:spcPts val="0"/>
              </a:spcAft>
              <a:buClr>
                <a:schemeClr val="dk1"/>
              </a:buClr>
              <a:buSzPts val="1100"/>
              <a:buChar char="■"/>
              <a:defRPr>
                <a:solidFill>
                  <a:schemeClr val="dk1"/>
                </a:solidFill>
              </a:defRPr>
            </a:lvl6pPr>
            <a:lvl7pPr marL="3200400" lvl="6" indent="-298450" algn="l">
              <a:lnSpc>
                <a:spcPct val="115000"/>
              </a:lnSpc>
              <a:spcBef>
                <a:spcPts val="1600"/>
              </a:spcBef>
              <a:spcAft>
                <a:spcPts val="0"/>
              </a:spcAft>
              <a:buClr>
                <a:schemeClr val="dk1"/>
              </a:buClr>
              <a:buSzPts val="1100"/>
              <a:buChar char="●"/>
              <a:defRPr>
                <a:solidFill>
                  <a:schemeClr val="dk1"/>
                </a:solidFill>
              </a:defRPr>
            </a:lvl7pPr>
            <a:lvl8pPr marL="3657600" lvl="7" indent="-298450" algn="l">
              <a:lnSpc>
                <a:spcPct val="115000"/>
              </a:lnSpc>
              <a:spcBef>
                <a:spcPts val="1600"/>
              </a:spcBef>
              <a:spcAft>
                <a:spcPts val="0"/>
              </a:spcAft>
              <a:buClr>
                <a:schemeClr val="dk1"/>
              </a:buClr>
              <a:buSzPts val="1100"/>
              <a:buChar char="○"/>
              <a:defRPr>
                <a:solidFill>
                  <a:schemeClr val="dk1"/>
                </a:solidFill>
              </a:defRPr>
            </a:lvl8pPr>
            <a:lvl9pPr marL="4114800" lvl="8" indent="-298450" algn="l">
              <a:lnSpc>
                <a:spcPct val="115000"/>
              </a:lnSpc>
              <a:spcBef>
                <a:spcPts val="1600"/>
              </a:spcBef>
              <a:spcAft>
                <a:spcPts val="1600"/>
              </a:spcAft>
              <a:buClr>
                <a:schemeClr val="dk1"/>
              </a:buClr>
              <a:buSzPts val="1100"/>
              <a:buChar char="■"/>
              <a:defRPr>
                <a:solidFill>
                  <a:schemeClr val="dk1"/>
                </a:solidFill>
              </a:defRPr>
            </a:lvl9pPr>
          </a:lstStyle>
          <a:p>
            <a:endParaRPr/>
          </a:p>
        </p:txBody>
      </p:sp>
      <p:sp>
        <p:nvSpPr>
          <p:cNvPr id="89" name="Google Shape;89;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8">
            <a:hlinkClick r:id="rId2"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8">
            <a:hlinkClick r:id="rId2"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8">
            <a:hlinkClick r:id="rId2"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3" name="Google Shape;93;p8"/>
          <p:cNvGrpSpPr/>
          <p:nvPr/>
        </p:nvGrpSpPr>
        <p:grpSpPr>
          <a:xfrm>
            <a:off x="0" y="381001"/>
            <a:ext cx="1037850" cy="1016288"/>
            <a:chOff x="0" y="381001"/>
            <a:chExt cx="1037850" cy="1016288"/>
          </a:xfrm>
        </p:grpSpPr>
        <p:sp>
          <p:nvSpPr>
            <p:cNvPr id="94" name="Google Shape;94;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6" name="Google Shape;96;p8"/>
          <p:cNvSpPr txBox="1">
            <a:spLocks noGrp="1"/>
          </p:cNvSpPr>
          <p:nvPr>
            <p:ph type="title" idx="2"/>
          </p:nvPr>
        </p:nvSpPr>
        <p:spPr>
          <a:xfrm>
            <a:off x="1297500" y="459490"/>
            <a:ext cx="3005700" cy="51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97" name="Google Shape;97;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98"/>
        <p:cNvGrpSpPr/>
        <p:nvPr/>
      </p:nvGrpSpPr>
      <p:grpSpPr>
        <a:xfrm>
          <a:off x="0" y="0"/>
          <a:ext cx="0" cy="0"/>
          <a:chOff x="0" y="0"/>
          <a:chExt cx="0" cy="0"/>
        </a:xfrm>
      </p:grpSpPr>
      <p:sp>
        <p:nvSpPr>
          <p:cNvPr id="99" name="Google Shape;99;p9"/>
          <p:cNvSpPr txBox="1">
            <a:spLocks noGrp="1"/>
          </p:cNvSpPr>
          <p:nvPr>
            <p:ph type="title"/>
          </p:nvPr>
        </p:nvSpPr>
        <p:spPr>
          <a:xfrm>
            <a:off x="702850" y="1708619"/>
            <a:ext cx="3333300" cy="147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8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a:endParaRPr/>
          </a:p>
        </p:txBody>
      </p:sp>
      <p:sp>
        <p:nvSpPr>
          <p:cNvPr id="100" name="Google Shape;100;p9"/>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9">
            <a:hlinkClick r:id="rId2"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9">
            <a:hlinkClick r:id="rId2"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9">
            <a:hlinkClick r:id="rId2"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5" name="Google Shape;105;p9"/>
          <p:cNvGrpSpPr/>
          <p:nvPr/>
        </p:nvGrpSpPr>
        <p:grpSpPr>
          <a:xfrm>
            <a:off x="0" y="381001"/>
            <a:ext cx="1037850" cy="1016288"/>
            <a:chOff x="0" y="381001"/>
            <a:chExt cx="1037850" cy="1016288"/>
          </a:xfrm>
        </p:grpSpPr>
        <p:sp>
          <p:nvSpPr>
            <p:cNvPr id="106" name="Google Shape;106;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8" name="Google Shape;108;p9"/>
          <p:cNvSpPr txBox="1">
            <a:spLocks noGrp="1"/>
          </p:cNvSpPr>
          <p:nvPr>
            <p:ph type="title" idx="2"/>
          </p:nvPr>
        </p:nvSpPr>
        <p:spPr>
          <a:xfrm>
            <a:off x="1297500" y="459490"/>
            <a:ext cx="3005700" cy="510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a:endParaRPr/>
          </a:p>
        </p:txBody>
      </p:sp>
      <p:sp>
        <p:nvSpPr>
          <p:cNvPr id="109" name="Google Shape;109;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
        <p:nvSpPr>
          <p:cNvPr id="110" name="Google Shape;110;p9"/>
          <p:cNvSpPr txBox="1">
            <a:spLocks noGrp="1"/>
          </p:cNvSpPr>
          <p:nvPr>
            <p:ph type="body" idx="1"/>
          </p:nvPr>
        </p:nvSpPr>
        <p:spPr>
          <a:xfrm>
            <a:off x="702850" y="3625275"/>
            <a:ext cx="3333300" cy="765300"/>
          </a:xfrm>
          <a:prstGeom prst="rect">
            <a:avLst/>
          </a:prstGeom>
          <a:noFill/>
          <a:ln>
            <a:noFill/>
          </a:ln>
        </p:spPr>
        <p:txBody>
          <a:bodyPr spcFirstLastPara="1" wrap="square" lIns="91425" tIns="91425" rIns="91425" bIns="91425" anchor="t" anchorCtr="0">
            <a:noAutofit/>
          </a:bodyPr>
          <a:lstStyle>
            <a:lvl1pPr marL="457200" lvl="0" indent="-298450" algn="l">
              <a:lnSpc>
                <a:spcPct val="115000"/>
              </a:lnSpc>
              <a:spcBef>
                <a:spcPts val="0"/>
              </a:spcBef>
              <a:spcAft>
                <a:spcPts val="0"/>
              </a:spcAft>
              <a:buClr>
                <a:schemeClr val="dk1"/>
              </a:buClr>
              <a:buSzPts val="1100"/>
              <a:buChar char="●"/>
              <a:defRPr sz="1100">
                <a:solidFill>
                  <a:schemeClr val="dk1"/>
                </a:solidFill>
              </a:defRPr>
            </a:lvl1pPr>
            <a:lvl2pPr marL="914400" lvl="1" indent="-298450" algn="l">
              <a:lnSpc>
                <a:spcPct val="115000"/>
              </a:lnSpc>
              <a:spcBef>
                <a:spcPts val="1600"/>
              </a:spcBef>
              <a:spcAft>
                <a:spcPts val="0"/>
              </a:spcAft>
              <a:buClr>
                <a:schemeClr val="dk1"/>
              </a:buClr>
              <a:buSzPts val="1100"/>
              <a:buChar char="○"/>
              <a:defRPr>
                <a:solidFill>
                  <a:schemeClr val="dk1"/>
                </a:solidFill>
              </a:defRPr>
            </a:lvl2pPr>
            <a:lvl3pPr marL="1371600" lvl="2" indent="-298450" algn="l">
              <a:lnSpc>
                <a:spcPct val="115000"/>
              </a:lnSpc>
              <a:spcBef>
                <a:spcPts val="1600"/>
              </a:spcBef>
              <a:spcAft>
                <a:spcPts val="0"/>
              </a:spcAft>
              <a:buClr>
                <a:schemeClr val="dk1"/>
              </a:buClr>
              <a:buSzPts val="1100"/>
              <a:buChar char="■"/>
              <a:defRPr>
                <a:solidFill>
                  <a:schemeClr val="dk1"/>
                </a:solidFill>
              </a:defRPr>
            </a:lvl3pPr>
            <a:lvl4pPr marL="1828800" lvl="3" indent="-298450" algn="l">
              <a:lnSpc>
                <a:spcPct val="115000"/>
              </a:lnSpc>
              <a:spcBef>
                <a:spcPts val="1600"/>
              </a:spcBef>
              <a:spcAft>
                <a:spcPts val="0"/>
              </a:spcAft>
              <a:buClr>
                <a:schemeClr val="dk1"/>
              </a:buClr>
              <a:buSzPts val="1100"/>
              <a:buChar char="●"/>
              <a:defRPr>
                <a:solidFill>
                  <a:schemeClr val="dk1"/>
                </a:solidFill>
              </a:defRPr>
            </a:lvl4pPr>
            <a:lvl5pPr marL="2286000" lvl="4" indent="-298450" algn="l">
              <a:lnSpc>
                <a:spcPct val="115000"/>
              </a:lnSpc>
              <a:spcBef>
                <a:spcPts val="1600"/>
              </a:spcBef>
              <a:spcAft>
                <a:spcPts val="0"/>
              </a:spcAft>
              <a:buClr>
                <a:schemeClr val="dk1"/>
              </a:buClr>
              <a:buSzPts val="1100"/>
              <a:buChar char="○"/>
              <a:defRPr>
                <a:solidFill>
                  <a:schemeClr val="dk1"/>
                </a:solidFill>
              </a:defRPr>
            </a:lvl5pPr>
            <a:lvl6pPr marL="2743200" lvl="5" indent="-298450" algn="l">
              <a:lnSpc>
                <a:spcPct val="115000"/>
              </a:lnSpc>
              <a:spcBef>
                <a:spcPts val="1600"/>
              </a:spcBef>
              <a:spcAft>
                <a:spcPts val="0"/>
              </a:spcAft>
              <a:buClr>
                <a:schemeClr val="dk1"/>
              </a:buClr>
              <a:buSzPts val="1100"/>
              <a:buChar char="■"/>
              <a:defRPr>
                <a:solidFill>
                  <a:schemeClr val="dk1"/>
                </a:solidFill>
              </a:defRPr>
            </a:lvl6pPr>
            <a:lvl7pPr marL="3200400" lvl="6" indent="-298450" algn="l">
              <a:lnSpc>
                <a:spcPct val="115000"/>
              </a:lnSpc>
              <a:spcBef>
                <a:spcPts val="1600"/>
              </a:spcBef>
              <a:spcAft>
                <a:spcPts val="0"/>
              </a:spcAft>
              <a:buClr>
                <a:schemeClr val="dk1"/>
              </a:buClr>
              <a:buSzPts val="1100"/>
              <a:buChar char="●"/>
              <a:defRPr>
                <a:solidFill>
                  <a:schemeClr val="dk1"/>
                </a:solidFill>
              </a:defRPr>
            </a:lvl7pPr>
            <a:lvl8pPr marL="3657600" lvl="7" indent="-298450" algn="l">
              <a:lnSpc>
                <a:spcPct val="115000"/>
              </a:lnSpc>
              <a:spcBef>
                <a:spcPts val="1600"/>
              </a:spcBef>
              <a:spcAft>
                <a:spcPts val="0"/>
              </a:spcAft>
              <a:buClr>
                <a:schemeClr val="dk1"/>
              </a:buClr>
              <a:buSzPts val="1100"/>
              <a:buChar char="○"/>
              <a:defRPr>
                <a:solidFill>
                  <a:schemeClr val="dk1"/>
                </a:solidFill>
              </a:defRPr>
            </a:lvl8pPr>
            <a:lvl9pPr marL="4114800" lvl="8" indent="-298450" algn="l">
              <a:lnSpc>
                <a:spcPct val="115000"/>
              </a:lnSpc>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1"/>
        <p:cNvGrpSpPr/>
        <p:nvPr/>
      </p:nvGrpSpPr>
      <p:grpSpPr>
        <a:xfrm>
          <a:off x="0" y="0"/>
          <a:ext cx="0" cy="0"/>
          <a:chOff x="0" y="0"/>
          <a:chExt cx="0" cy="0"/>
        </a:xfrm>
      </p:grpSpPr>
      <p:sp>
        <p:nvSpPr>
          <p:cNvPr id="112" name="Google Shape;112;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10">
            <a:hlinkClick r:id="rId2" action="ppaction://hlinksldjump"/>
          </p:cNvPr>
          <p:cNvSpPr/>
          <p:nvPr/>
        </p:nvSpPr>
        <p:spPr>
          <a:xfrm>
            <a:off x="212050" y="221751"/>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10">
            <a:hlinkClick r:id="rId2" action="ppaction://hlinksldjump"/>
          </p:cNvPr>
          <p:cNvSpPr/>
          <p:nvPr/>
        </p:nvSpPr>
        <p:spPr>
          <a:xfrm>
            <a:off x="212050" y="284225"/>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10">
            <a:hlinkClick r:id="rId2" action="ppaction://hlinksldjump"/>
          </p:cNvPr>
          <p:cNvSpPr/>
          <p:nvPr/>
        </p:nvSpPr>
        <p:spPr>
          <a:xfrm>
            <a:off x="212050" y="346699"/>
            <a:ext cx="219600" cy="18900"/>
          </a:xfrm>
          <a:prstGeom prst="rect">
            <a:avLst/>
          </a:prstGeom>
          <a:solidFill>
            <a:srgbClr val="55688B">
              <a:alpha val="35294"/>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6" name="Google Shape;116;p10"/>
          <p:cNvGrpSpPr/>
          <p:nvPr/>
        </p:nvGrpSpPr>
        <p:grpSpPr>
          <a:xfrm>
            <a:off x="0" y="381001"/>
            <a:ext cx="1037850" cy="1016288"/>
            <a:chOff x="0" y="381001"/>
            <a:chExt cx="1037850" cy="1016288"/>
          </a:xfrm>
        </p:grpSpPr>
        <p:sp>
          <p:nvSpPr>
            <p:cNvPr id="117" name="Google Shape;117;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9" name="Google Shape;119;p10"/>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20" name="Google Shape;12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1pPr>
            <a:lvl2pPr marR="0" lvl="1"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2pPr>
            <a:lvl3pPr marR="0" lvl="2"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3pPr>
            <a:lvl4pPr marR="0" lvl="3"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4pPr>
            <a:lvl5pPr marR="0" lvl="4"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5pPr>
            <a:lvl6pPr marR="0" lvl="5"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6pPr>
            <a:lvl7pPr marR="0" lvl="6"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7pPr>
            <a:lvl8pPr marR="0" lvl="7"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8pPr>
            <a:lvl9pPr marR="0" lvl="8" algn="l" rtl="0">
              <a:lnSpc>
                <a:spcPct val="100000"/>
              </a:lnSpc>
              <a:spcBef>
                <a:spcPts val="0"/>
              </a:spcBef>
              <a:spcAft>
                <a:spcPts val="0"/>
              </a:spcAft>
              <a:buClr>
                <a:schemeClr val="lt1"/>
              </a:buClr>
              <a:buSzPts val="2800"/>
              <a:buFont typeface="Arial"/>
              <a:buNone/>
              <a:defRPr sz="2800" b="0" i="0" u="none" strike="noStrike" cap="none">
                <a:solidFill>
                  <a:schemeClr val="lt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lt1"/>
              </a:buClr>
              <a:buSzPts val="1300"/>
              <a:buFont typeface="Arial"/>
              <a:buChar char="●"/>
              <a:defRPr sz="1300" b="0" i="0" u="none" strike="noStrike" cap="none">
                <a:solidFill>
                  <a:schemeClr val="lt1"/>
                </a:solidFill>
                <a:latin typeface="Arial"/>
                <a:ea typeface="Arial"/>
                <a:cs typeface="Arial"/>
                <a:sym typeface="Arial"/>
              </a:defRPr>
            </a:lvl1pPr>
            <a:lvl2pPr marL="914400" marR="0" lvl="1" indent="-298450" algn="l" rtl="0">
              <a:lnSpc>
                <a:spcPct val="115000"/>
              </a:lnSpc>
              <a:spcBef>
                <a:spcPts val="1600"/>
              </a:spcBef>
              <a:spcAft>
                <a:spcPts val="0"/>
              </a:spcAft>
              <a:buClr>
                <a:schemeClr val="lt1"/>
              </a:buClr>
              <a:buSzPts val="1100"/>
              <a:buFont typeface="Arial"/>
              <a:buChar char="○"/>
              <a:defRPr sz="1100" b="0" i="0" u="none" strike="noStrike" cap="none">
                <a:solidFill>
                  <a:schemeClr val="lt1"/>
                </a:solidFill>
                <a:latin typeface="Arial"/>
                <a:ea typeface="Arial"/>
                <a:cs typeface="Arial"/>
                <a:sym typeface="Arial"/>
              </a:defRPr>
            </a:lvl2pPr>
            <a:lvl3pPr marL="1371600" marR="0" lvl="2" indent="-298450" algn="l" rtl="0">
              <a:lnSpc>
                <a:spcPct val="115000"/>
              </a:lnSpc>
              <a:spcBef>
                <a:spcPts val="1600"/>
              </a:spcBef>
              <a:spcAft>
                <a:spcPts val="0"/>
              </a:spcAft>
              <a:buClr>
                <a:schemeClr val="lt1"/>
              </a:buClr>
              <a:buSzPts val="1100"/>
              <a:buFont typeface="Arial"/>
              <a:buChar char="■"/>
              <a:defRPr sz="1100" b="0" i="0" u="none" strike="noStrike" cap="none">
                <a:solidFill>
                  <a:schemeClr val="lt1"/>
                </a:solidFill>
                <a:latin typeface="Arial"/>
                <a:ea typeface="Arial"/>
                <a:cs typeface="Arial"/>
                <a:sym typeface="Arial"/>
              </a:defRPr>
            </a:lvl3pPr>
            <a:lvl4pPr marL="1828800" marR="0" lvl="3" indent="-298450" algn="l" rtl="0">
              <a:lnSpc>
                <a:spcPct val="115000"/>
              </a:lnSpc>
              <a:spcBef>
                <a:spcPts val="1600"/>
              </a:spcBef>
              <a:spcAft>
                <a:spcPts val="0"/>
              </a:spcAft>
              <a:buClr>
                <a:schemeClr val="lt1"/>
              </a:buClr>
              <a:buSzPts val="1100"/>
              <a:buFont typeface="Arial"/>
              <a:buChar char="●"/>
              <a:defRPr sz="1100" b="0" i="0" u="none" strike="noStrike" cap="none">
                <a:solidFill>
                  <a:schemeClr val="lt1"/>
                </a:solidFill>
                <a:latin typeface="Arial"/>
                <a:ea typeface="Arial"/>
                <a:cs typeface="Arial"/>
                <a:sym typeface="Arial"/>
              </a:defRPr>
            </a:lvl4pPr>
            <a:lvl5pPr marL="2286000" marR="0" lvl="4" indent="-298450" algn="l" rtl="0">
              <a:lnSpc>
                <a:spcPct val="115000"/>
              </a:lnSpc>
              <a:spcBef>
                <a:spcPts val="1600"/>
              </a:spcBef>
              <a:spcAft>
                <a:spcPts val="0"/>
              </a:spcAft>
              <a:buClr>
                <a:schemeClr val="lt1"/>
              </a:buClr>
              <a:buSzPts val="1100"/>
              <a:buFont typeface="Arial"/>
              <a:buChar char="○"/>
              <a:defRPr sz="1100" b="0" i="0" u="none" strike="noStrike" cap="none">
                <a:solidFill>
                  <a:schemeClr val="lt1"/>
                </a:solidFill>
                <a:latin typeface="Arial"/>
                <a:ea typeface="Arial"/>
                <a:cs typeface="Arial"/>
                <a:sym typeface="Arial"/>
              </a:defRPr>
            </a:lvl5pPr>
            <a:lvl6pPr marL="2743200" marR="0" lvl="5" indent="-298450" algn="l" rtl="0">
              <a:lnSpc>
                <a:spcPct val="115000"/>
              </a:lnSpc>
              <a:spcBef>
                <a:spcPts val="1600"/>
              </a:spcBef>
              <a:spcAft>
                <a:spcPts val="0"/>
              </a:spcAft>
              <a:buClr>
                <a:schemeClr val="lt1"/>
              </a:buClr>
              <a:buSzPts val="1100"/>
              <a:buFont typeface="Arial"/>
              <a:buChar char="■"/>
              <a:defRPr sz="1100" b="0" i="0" u="none" strike="noStrike" cap="none">
                <a:solidFill>
                  <a:schemeClr val="lt1"/>
                </a:solidFill>
                <a:latin typeface="Arial"/>
                <a:ea typeface="Arial"/>
                <a:cs typeface="Arial"/>
                <a:sym typeface="Arial"/>
              </a:defRPr>
            </a:lvl6pPr>
            <a:lvl7pPr marL="3200400" marR="0" lvl="6" indent="-298450" algn="l" rtl="0">
              <a:lnSpc>
                <a:spcPct val="115000"/>
              </a:lnSpc>
              <a:spcBef>
                <a:spcPts val="1600"/>
              </a:spcBef>
              <a:spcAft>
                <a:spcPts val="0"/>
              </a:spcAft>
              <a:buClr>
                <a:schemeClr val="lt1"/>
              </a:buClr>
              <a:buSzPts val="1100"/>
              <a:buFont typeface="Arial"/>
              <a:buChar char="●"/>
              <a:defRPr sz="1100" b="0" i="0" u="none" strike="noStrike" cap="none">
                <a:solidFill>
                  <a:schemeClr val="lt1"/>
                </a:solidFill>
                <a:latin typeface="Arial"/>
                <a:ea typeface="Arial"/>
                <a:cs typeface="Arial"/>
                <a:sym typeface="Arial"/>
              </a:defRPr>
            </a:lvl7pPr>
            <a:lvl8pPr marL="3657600" marR="0" lvl="7" indent="-298450" algn="l" rtl="0">
              <a:lnSpc>
                <a:spcPct val="115000"/>
              </a:lnSpc>
              <a:spcBef>
                <a:spcPts val="1600"/>
              </a:spcBef>
              <a:spcAft>
                <a:spcPts val="0"/>
              </a:spcAft>
              <a:buClr>
                <a:schemeClr val="lt1"/>
              </a:buClr>
              <a:buSzPts val="1100"/>
              <a:buFont typeface="Arial"/>
              <a:buChar char="○"/>
              <a:defRPr sz="1100" b="0" i="0" u="none" strike="noStrike" cap="none">
                <a:solidFill>
                  <a:schemeClr val="lt1"/>
                </a:solidFill>
                <a:latin typeface="Arial"/>
                <a:ea typeface="Arial"/>
                <a:cs typeface="Arial"/>
                <a:sym typeface="Arial"/>
              </a:defRPr>
            </a:lvl8pPr>
            <a:lvl9pPr marL="4114800" marR="0" lvl="8" indent="-298450" algn="l" rtl="0">
              <a:lnSpc>
                <a:spcPct val="115000"/>
              </a:lnSpc>
              <a:spcBef>
                <a:spcPts val="1600"/>
              </a:spcBef>
              <a:spcAft>
                <a:spcPts val="1600"/>
              </a:spcAft>
              <a:buClr>
                <a:schemeClr val="lt1"/>
              </a:buClr>
              <a:buSzPts val="1100"/>
              <a:buFont typeface="Arial"/>
              <a:buChar char="■"/>
              <a:defRPr sz="1100" b="0" i="0" u="none" strike="noStrike" cap="none">
                <a:solidFill>
                  <a:schemeClr val="lt1"/>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en.wikipedia.org/wiki/Logistic_regression" TargetMode="External"/><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slide" Target="slide5.xml"/><Relationship Id="rId4" Type="http://schemas.openxmlformats.org/officeDocument/2006/relationships/slide" Target="slide4.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2914625" y="1528500"/>
            <a:ext cx="6011700" cy="2086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000"/>
              <a:buNone/>
            </a:pPr>
            <a:r>
              <a:rPr lang="en-GB" sz="3300"/>
              <a:t>Heart Disease Prediction </a:t>
            </a:r>
            <a:endParaRPr sz="3300"/>
          </a:p>
        </p:txBody>
      </p:sp>
      <p:sp>
        <p:nvSpPr>
          <p:cNvPr id="229" name="Google Shape;229;p17"/>
          <p:cNvSpPr txBox="1">
            <a:spLocks noGrp="1"/>
          </p:cNvSpPr>
          <p:nvPr>
            <p:ph type="subTitle" idx="1"/>
          </p:nvPr>
        </p:nvSpPr>
        <p:spPr>
          <a:xfrm>
            <a:off x="5132825" y="3964775"/>
            <a:ext cx="3882600" cy="1023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300"/>
              <a:buNone/>
            </a:pPr>
            <a:r>
              <a:rPr lang="en-GB"/>
              <a:t>Presented  By-  Aniket Manke,  Anjalee Jaiswal</a:t>
            </a:r>
            <a:endParaRPr/>
          </a:p>
          <a:p>
            <a:pPr marL="0" lvl="0" indent="0" algn="l" rtl="0">
              <a:lnSpc>
                <a:spcPct val="100000"/>
              </a:lnSpc>
              <a:spcBef>
                <a:spcPts val="1600"/>
              </a:spcBef>
              <a:spcAft>
                <a:spcPts val="0"/>
              </a:spcAft>
              <a:buSzPts val="1300"/>
              <a:buNone/>
            </a:pPr>
            <a:r>
              <a:rPr lang="en-GB"/>
              <a:t>Nimra Khan, Priyanshu Gupta, Shubhodeep Sen </a:t>
            </a:r>
            <a:endParaRPr/>
          </a:p>
          <a:p>
            <a:pPr marL="0" lvl="0" indent="0" algn="l" rtl="0">
              <a:lnSpc>
                <a:spcPct val="115000"/>
              </a:lnSpc>
              <a:spcBef>
                <a:spcPts val="1600"/>
              </a:spcBef>
              <a:spcAft>
                <a:spcPts val="0"/>
              </a:spcAft>
              <a:buSzPts val="1300"/>
              <a:buNone/>
            </a:pPr>
            <a:endParaRPr/>
          </a:p>
          <a:p>
            <a:pPr marL="0" lvl="0" indent="0" algn="l" rtl="0">
              <a:lnSpc>
                <a:spcPct val="115000"/>
              </a:lnSpc>
              <a:spcBef>
                <a:spcPts val="1600"/>
              </a:spcBef>
              <a:spcAft>
                <a:spcPts val="1600"/>
              </a:spcAft>
              <a:buSzPts val="1300"/>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6"/>
          <p:cNvSpPr txBox="1"/>
          <p:nvPr/>
        </p:nvSpPr>
        <p:spPr>
          <a:xfrm>
            <a:off x="812750" y="1907325"/>
            <a:ext cx="1854000" cy="444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6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26"/>
          <p:cNvSpPr txBox="1"/>
          <p:nvPr/>
        </p:nvSpPr>
        <p:spPr>
          <a:xfrm>
            <a:off x="812750" y="2350575"/>
            <a:ext cx="1991400" cy="6918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1600"/>
              </a:spcAft>
              <a:buClr>
                <a:srgbClr val="000000"/>
              </a:buClr>
              <a:buSzPts val="1000"/>
              <a:buFont typeface="Arial"/>
              <a:buNone/>
            </a:pPr>
            <a:endParaRPr sz="1000" b="0" i="0" u="none" strike="noStrike" cap="none">
              <a:solidFill>
                <a:srgbClr val="D9D9D9"/>
              </a:solidFill>
              <a:latin typeface="Arial"/>
              <a:ea typeface="Arial"/>
              <a:cs typeface="Arial"/>
              <a:sym typeface="Arial"/>
            </a:endParaRPr>
          </a:p>
        </p:txBody>
      </p:sp>
      <p:sp>
        <p:nvSpPr>
          <p:cNvPr id="317" name="Google Shape;317;p26"/>
          <p:cNvSpPr txBox="1"/>
          <p:nvPr/>
        </p:nvSpPr>
        <p:spPr>
          <a:xfrm>
            <a:off x="812750" y="3320125"/>
            <a:ext cx="1854000" cy="444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6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26"/>
          <p:cNvSpPr txBox="1"/>
          <p:nvPr/>
        </p:nvSpPr>
        <p:spPr>
          <a:xfrm>
            <a:off x="812750" y="3763375"/>
            <a:ext cx="1991400" cy="6918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1600"/>
              </a:spcAft>
              <a:buClr>
                <a:srgbClr val="000000"/>
              </a:buClr>
              <a:buSzPts val="1000"/>
              <a:buFont typeface="Arial"/>
              <a:buNone/>
            </a:pPr>
            <a:endParaRPr sz="1000" b="0" i="0" u="none" strike="noStrike" cap="none">
              <a:solidFill>
                <a:srgbClr val="D9D9D9"/>
              </a:solidFill>
              <a:latin typeface="Arial"/>
              <a:ea typeface="Arial"/>
              <a:cs typeface="Arial"/>
              <a:sym typeface="Arial"/>
            </a:endParaRPr>
          </a:p>
        </p:txBody>
      </p:sp>
      <p:sp>
        <p:nvSpPr>
          <p:cNvPr id="319" name="Google Shape;319;p26"/>
          <p:cNvSpPr txBox="1"/>
          <p:nvPr/>
        </p:nvSpPr>
        <p:spPr>
          <a:xfrm>
            <a:off x="5404069" y="1907325"/>
            <a:ext cx="2998500" cy="444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en-GB" sz="1400" b="0" i="0" u="none" strike="noStrike" cap="none">
                <a:solidFill>
                  <a:srgbClr val="FFFFFE"/>
                </a:solidFill>
                <a:latin typeface="Arial"/>
                <a:ea typeface="Arial"/>
                <a:cs typeface="Arial"/>
                <a:sym typeface="Arial"/>
              </a:rPr>
              <a:t>Target 0 →  Non-heart disease</a:t>
            </a:r>
            <a:endParaRPr sz="1400" b="0" i="0" u="none" strike="noStrike" cap="none">
              <a:solidFill>
                <a:srgbClr val="FFFFFE"/>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GB" sz="1400" b="0" i="0" u="none" strike="noStrike" cap="none">
                <a:solidFill>
                  <a:srgbClr val="FFFFFE"/>
                </a:solidFill>
                <a:latin typeface="Arial"/>
                <a:ea typeface="Arial"/>
                <a:cs typeface="Arial"/>
                <a:sym typeface="Arial"/>
              </a:rPr>
              <a:t>Target 1 →  Heart disease</a:t>
            </a:r>
            <a:endParaRPr sz="1400" b="0" i="0" u="none" strike="noStrike" cap="none">
              <a:solidFill>
                <a:srgbClr val="FFFFFE"/>
              </a:solidFill>
              <a:latin typeface="Arial"/>
              <a:ea typeface="Arial"/>
              <a:cs typeface="Arial"/>
              <a:sym typeface="Arial"/>
            </a:endParaRPr>
          </a:p>
        </p:txBody>
      </p:sp>
      <p:sp>
        <p:nvSpPr>
          <p:cNvPr id="320" name="Google Shape;320;p26"/>
          <p:cNvSpPr txBox="1"/>
          <p:nvPr/>
        </p:nvSpPr>
        <p:spPr>
          <a:xfrm>
            <a:off x="6548585" y="2350575"/>
            <a:ext cx="1991400" cy="6918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1600"/>
              </a:spcAft>
              <a:buClr>
                <a:srgbClr val="000000"/>
              </a:buClr>
              <a:buSzPts val="1000"/>
              <a:buFont typeface="Arial"/>
              <a:buNone/>
            </a:pPr>
            <a:endParaRPr sz="1000" b="0" i="0" u="none" strike="noStrike" cap="none">
              <a:solidFill>
                <a:srgbClr val="D9D9D9"/>
              </a:solidFill>
              <a:latin typeface="Arial"/>
              <a:ea typeface="Arial"/>
              <a:cs typeface="Arial"/>
              <a:sym typeface="Arial"/>
            </a:endParaRPr>
          </a:p>
        </p:txBody>
      </p:sp>
      <p:sp>
        <p:nvSpPr>
          <p:cNvPr id="321" name="Google Shape;321;p26"/>
          <p:cNvSpPr txBox="1"/>
          <p:nvPr/>
        </p:nvSpPr>
        <p:spPr>
          <a:xfrm>
            <a:off x="6548585" y="3320125"/>
            <a:ext cx="1854000" cy="444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6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26"/>
          <p:cNvSpPr txBox="1"/>
          <p:nvPr/>
        </p:nvSpPr>
        <p:spPr>
          <a:xfrm>
            <a:off x="6548585" y="3763375"/>
            <a:ext cx="1991400" cy="6918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1600"/>
              </a:spcAft>
              <a:buClr>
                <a:srgbClr val="000000"/>
              </a:buClr>
              <a:buSzPts val="1000"/>
              <a:buFont typeface="Arial"/>
              <a:buNone/>
            </a:pPr>
            <a:endParaRPr sz="1000" b="0" i="0" u="none" strike="noStrike" cap="none">
              <a:solidFill>
                <a:srgbClr val="D9D9D9"/>
              </a:solidFill>
              <a:latin typeface="Arial"/>
              <a:ea typeface="Arial"/>
              <a:cs typeface="Arial"/>
              <a:sym typeface="Arial"/>
            </a:endParaRPr>
          </a:p>
        </p:txBody>
      </p:sp>
      <p:sp>
        <p:nvSpPr>
          <p:cNvPr id="323" name="Google Shape;323;p26"/>
          <p:cNvSpPr txBox="1"/>
          <p:nvPr/>
        </p:nvSpPr>
        <p:spPr>
          <a:xfrm>
            <a:off x="5404083" y="2882857"/>
            <a:ext cx="507900" cy="26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endParaRPr sz="1600" b="1" i="0" u="none" strike="noStrike" cap="none">
              <a:solidFill>
                <a:srgbClr val="FFFFFF"/>
              </a:solidFill>
              <a:latin typeface="Arial"/>
              <a:ea typeface="Arial"/>
              <a:cs typeface="Arial"/>
              <a:sym typeface="Arial"/>
            </a:endParaRPr>
          </a:p>
        </p:txBody>
      </p:sp>
      <p:pic>
        <p:nvPicPr>
          <p:cNvPr id="324" name="Google Shape;324;p26"/>
          <p:cNvPicPr preferRelativeResize="0"/>
          <p:nvPr/>
        </p:nvPicPr>
        <p:blipFill rotWithShape="1">
          <a:blip r:embed="rId3">
            <a:alphaModFix/>
          </a:blip>
          <a:srcRect/>
          <a:stretch/>
        </p:blipFill>
        <p:spPr>
          <a:xfrm>
            <a:off x="185900" y="297450"/>
            <a:ext cx="4511425" cy="4573375"/>
          </a:xfrm>
          <a:prstGeom prst="rect">
            <a:avLst/>
          </a:prstGeom>
          <a:noFill/>
          <a:ln>
            <a:noFill/>
          </a:ln>
        </p:spPr>
      </p:pic>
      <p:sp>
        <p:nvSpPr>
          <p:cNvPr id="325" name="Google Shape;325;p26"/>
          <p:cNvSpPr txBox="1"/>
          <p:nvPr/>
        </p:nvSpPr>
        <p:spPr>
          <a:xfrm>
            <a:off x="5501100" y="2763850"/>
            <a:ext cx="2763900" cy="1477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chemeClr val="lt1"/>
                </a:solidFill>
                <a:latin typeface="Arial"/>
                <a:ea typeface="Arial"/>
                <a:cs typeface="Arial"/>
                <a:sym typeface="Arial"/>
              </a:rPr>
              <a:t>You can see that about 54.5% of people suffer from heart disease or there is a chance for heart disease to occur and about 45.5% people don’t have heart disease or its symptoms.</a:t>
            </a:r>
            <a:endParaRPr sz="1400" b="0" i="0" u="none" strike="noStrike" cap="none">
              <a:solidFill>
                <a:schemeClr val="lt1"/>
              </a:solidFill>
              <a:latin typeface="Arial"/>
              <a:ea typeface="Arial"/>
              <a:cs typeface="Arial"/>
              <a:sym typeface="Arial"/>
            </a:endParaRPr>
          </a:p>
        </p:txBody>
      </p:sp>
      <p:sp>
        <p:nvSpPr>
          <p:cNvPr id="326" name="Google Shape;326;p26"/>
          <p:cNvSpPr txBox="1"/>
          <p:nvPr/>
        </p:nvSpPr>
        <p:spPr>
          <a:xfrm>
            <a:off x="5069125" y="694075"/>
            <a:ext cx="36438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GB" sz="1600" b="0" i="0" u="sng" strike="noStrike" cap="none">
                <a:solidFill>
                  <a:srgbClr val="F1C232"/>
                </a:solidFill>
                <a:latin typeface="Arial"/>
                <a:ea typeface="Arial"/>
                <a:cs typeface="Arial"/>
                <a:sym typeface="Arial"/>
              </a:rPr>
              <a:t>Pie chart of percentage of people having heart disease and not having heart disease</a:t>
            </a:r>
            <a:endParaRPr sz="1600" b="0" i="0" u="sng" strike="noStrike" cap="none">
              <a:solidFill>
                <a:srgbClr val="F1C23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27"/>
          <p:cNvSpPr txBox="1">
            <a:spLocks noGrp="1"/>
          </p:cNvSpPr>
          <p:nvPr>
            <p:ph type="title"/>
          </p:nvPr>
        </p:nvSpPr>
        <p:spPr>
          <a:xfrm>
            <a:off x="6345300" y="393750"/>
            <a:ext cx="1991100" cy="540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endParaRPr/>
          </a:p>
        </p:txBody>
      </p:sp>
      <p:sp>
        <p:nvSpPr>
          <p:cNvPr id="332" name="Google Shape;332;p27"/>
          <p:cNvSpPr txBox="1">
            <a:spLocks noGrp="1"/>
          </p:cNvSpPr>
          <p:nvPr>
            <p:ph type="subTitle" idx="1"/>
          </p:nvPr>
        </p:nvSpPr>
        <p:spPr>
          <a:xfrm>
            <a:off x="6556425" y="934650"/>
            <a:ext cx="1491600" cy="437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endParaRPr/>
          </a:p>
        </p:txBody>
      </p:sp>
      <p:sp>
        <p:nvSpPr>
          <p:cNvPr id="333" name="Google Shape;333;p27"/>
          <p:cNvSpPr txBox="1">
            <a:spLocks noGrp="1"/>
          </p:cNvSpPr>
          <p:nvPr>
            <p:ph type="body" idx="2"/>
          </p:nvPr>
        </p:nvSpPr>
        <p:spPr>
          <a:xfrm>
            <a:off x="161125" y="2571750"/>
            <a:ext cx="1991100" cy="208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GB"/>
              <a:t>In females, we can see that having heart disease are more than not having heart disease.</a:t>
            </a:r>
            <a:endParaRPr/>
          </a:p>
          <a:p>
            <a:pPr marL="0" lvl="0" indent="0" algn="l" rtl="0">
              <a:lnSpc>
                <a:spcPct val="115000"/>
              </a:lnSpc>
              <a:spcBef>
                <a:spcPts val="1600"/>
              </a:spcBef>
              <a:spcAft>
                <a:spcPts val="1600"/>
              </a:spcAft>
              <a:buSzPts val="1300"/>
              <a:buNone/>
            </a:pPr>
            <a:r>
              <a:rPr lang="en-GB"/>
              <a:t>In males, we can see that having heart disease is less than not having heart disease.</a:t>
            </a:r>
            <a:endParaRPr/>
          </a:p>
        </p:txBody>
      </p:sp>
      <p:pic>
        <p:nvPicPr>
          <p:cNvPr id="334" name="Google Shape;334;p27"/>
          <p:cNvPicPr preferRelativeResize="0"/>
          <p:nvPr/>
        </p:nvPicPr>
        <p:blipFill rotWithShape="1">
          <a:blip r:embed="rId3">
            <a:alphaModFix/>
          </a:blip>
          <a:srcRect/>
          <a:stretch/>
        </p:blipFill>
        <p:spPr>
          <a:xfrm>
            <a:off x="2152225" y="136325"/>
            <a:ext cx="6895374" cy="4833650"/>
          </a:xfrm>
          <a:prstGeom prst="rect">
            <a:avLst/>
          </a:prstGeom>
          <a:noFill/>
          <a:ln>
            <a:noFill/>
          </a:ln>
        </p:spPr>
      </p:pic>
      <p:sp>
        <p:nvSpPr>
          <p:cNvPr id="335" name="Google Shape;335;p27"/>
          <p:cNvSpPr txBox="1"/>
          <p:nvPr/>
        </p:nvSpPr>
        <p:spPr>
          <a:xfrm>
            <a:off x="198300" y="1372350"/>
            <a:ext cx="1561800" cy="969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700"/>
              <a:buFont typeface="Arial"/>
              <a:buNone/>
            </a:pPr>
            <a:r>
              <a:rPr lang="en-GB" sz="1700" b="0" i="0" u="sng" strike="noStrike" cap="none">
                <a:solidFill>
                  <a:srgbClr val="F1C232"/>
                </a:solidFill>
                <a:latin typeface="Arial"/>
                <a:ea typeface="Arial"/>
                <a:cs typeface="Arial"/>
                <a:sym typeface="Arial"/>
              </a:rPr>
              <a:t>Graph between Sex and target</a:t>
            </a:r>
            <a:endParaRPr sz="1700" b="0" i="0" u="sng" strike="noStrike" cap="none">
              <a:solidFill>
                <a:srgbClr val="F1C232"/>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8"/>
          <p:cNvSpPr txBox="1">
            <a:spLocks noGrp="1"/>
          </p:cNvSpPr>
          <p:nvPr>
            <p:ph type="title"/>
          </p:nvPr>
        </p:nvSpPr>
        <p:spPr>
          <a:xfrm>
            <a:off x="361071" y="1924852"/>
            <a:ext cx="2304900" cy="1797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endParaRPr/>
          </a:p>
        </p:txBody>
      </p:sp>
      <p:sp>
        <p:nvSpPr>
          <p:cNvPr id="341" name="Google Shape;341;p28"/>
          <p:cNvSpPr txBox="1">
            <a:spLocks noGrp="1"/>
          </p:cNvSpPr>
          <p:nvPr>
            <p:ph type="body" idx="1"/>
          </p:nvPr>
        </p:nvSpPr>
        <p:spPr>
          <a:xfrm>
            <a:off x="4875625" y="1275300"/>
            <a:ext cx="4104000" cy="332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100"/>
              <a:buNone/>
            </a:pPr>
            <a:r>
              <a:rPr lang="en-GB" sz="1500"/>
              <a:t>From the results we obtained, we note that the disease begins to spread at high rates at the age of 33 years and then intensifies in prevalence between approximately 43 to 46 years, and then continues to spread to reach the largest number of infections between approximately 50 to 58 years, and then begins to decline Gradually.</a:t>
            </a:r>
            <a:endParaRPr sz="1500"/>
          </a:p>
          <a:p>
            <a:pPr marL="0" lvl="0" indent="0" algn="l" rtl="0">
              <a:lnSpc>
                <a:spcPct val="115000"/>
              </a:lnSpc>
              <a:spcBef>
                <a:spcPts val="1600"/>
              </a:spcBef>
              <a:spcAft>
                <a:spcPts val="1600"/>
              </a:spcAft>
              <a:buSzPts val="1100"/>
              <a:buNone/>
            </a:pPr>
            <a:endParaRPr/>
          </a:p>
        </p:txBody>
      </p:sp>
      <p:grpSp>
        <p:nvGrpSpPr>
          <p:cNvPr id="342" name="Google Shape;342;p28"/>
          <p:cNvGrpSpPr/>
          <p:nvPr/>
        </p:nvGrpSpPr>
        <p:grpSpPr>
          <a:xfrm>
            <a:off x="103929" y="1216755"/>
            <a:ext cx="4468073" cy="3213506"/>
            <a:chOff x="3306198" y="1674645"/>
            <a:chExt cx="3707944" cy="2654693"/>
          </a:xfrm>
        </p:grpSpPr>
        <p:sp>
          <p:nvSpPr>
            <p:cNvPr id="343" name="Google Shape;343;p28"/>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28"/>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28"/>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28"/>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28"/>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28"/>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28"/>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28"/>
            <p:cNvSpPr/>
            <p:nvPr/>
          </p:nvSpPr>
          <p:spPr>
            <a:xfrm>
              <a:off x="3306198" y="1763033"/>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51" name="Google Shape;351;p28"/>
          <p:cNvPicPr preferRelativeResize="0"/>
          <p:nvPr/>
        </p:nvPicPr>
        <p:blipFill>
          <a:blip r:embed="rId3">
            <a:alphaModFix/>
          </a:blip>
          <a:stretch>
            <a:fillRect/>
          </a:stretch>
        </p:blipFill>
        <p:spPr>
          <a:xfrm>
            <a:off x="103925" y="1350175"/>
            <a:ext cx="4150176" cy="2385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29"/>
          <p:cNvSpPr txBox="1">
            <a:spLocks noGrp="1"/>
          </p:cNvSpPr>
          <p:nvPr>
            <p:ph type="title" idx="2"/>
          </p:nvPr>
        </p:nvSpPr>
        <p:spPr>
          <a:xfrm>
            <a:off x="1051025" y="470200"/>
            <a:ext cx="3621000" cy="483600"/>
          </a:xfrm>
          <a:prstGeom prst="rect">
            <a:avLst/>
          </a:prstGeom>
          <a:noFill/>
          <a:ln>
            <a:noFill/>
          </a:ln>
        </p:spPr>
        <p:txBody>
          <a:bodyPr spcFirstLastPara="1" wrap="square" lIns="91425" tIns="91425" rIns="91425" bIns="91425" anchor="t" anchorCtr="0">
            <a:noAutofit/>
          </a:bodyPr>
          <a:lstStyle/>
          <a:p>
            <a:pPr marL="0" lvl="0" indent="0" algn="l" rtl="0">
              <a:lnSpc>
                <a:spcPct val="140000"/>
              </a:lnSpc>
              <a:spcBef>
                <a:spcPts val="1100"/>
              </a:spcBef>
              <a:spcAft>
                <a:spcPts val="0"/>
              </a:spcAft>
              <a:buNone/>
            </a:pPr>
            <a:r>
              <a:rPr lang="en-GB" sz="2000" b="1">
                <a:highlight>
                  <a:srgbClr val="1B212C"/>
                </a:highlight>
                <a:latin typeface="Roboto"/>
                <a:ea typeface="Roboto"/>
                <a:cs typeface="Roboto"/>
                <a:sym typeface="Roboto"/>
              </a:rPr>
              <a:t>Model training and prediction</a:t>
            </a:r>
            <a:r>
              <a:rPr lang="en-GB" sz="2000" b="1">
                <a:solidFill>
                  <a:srgbClr val="333333"/>
                </a:solidFill>
                <a:highlight>
                  <a:srgbClr val="FFFFFF"/>
                </a:highlight>
                <a:latin typeface="Roboto"/>
                <a:ea typeface="Roboto"/>
                <a:cs typeface="Roboto"/>
                <a:sym typeface="Roboto"/>
              </a:rPr>
              <a:t> </a:t>
            </a:r>
            <a:endParaRPr sz="2000" b="1">
              <a:solidFill>
                <a:srgbClr val="000000"/>
              </a:solidFill>
              <a:highlight>
                <a:srgbClr val="FFFFFF"/>
              </a:highlight>
              <a:latin typeface="Roboto"/>
              <a:ea typeface="Roboto"/>
              <a:cs typeface="Roboto"/>
              <a:sym typeface="Roboto"/>
            </a:endParaRPr>
          </a:p>
          <a:p>
            <a:pPr marL="0" lvl="0" indent="0" algn="l" rtl="0">
              <a:lnSpc>
                <a:spcPct val="100000"/>
              </a:lnSpc>
              <a:spcBef>
                <a:spcPts val="1200"/>
              </a:spcBef>
              <a:spcAft>
                <a:spcPts val="0"/>
              </a:spcAft>
              <a:buSzPts val="1000"/>
              <a:buNone/>
            </a:pPr>
            <a:endParaRPr sz="1600"/>
          </a:p>
        </p:txBody>
      </p:sp>
      <p:sp>
        <p:nvSpPr>
          <p:cNvPr id="357" name="Google Shape;357;p29"/>
          <p:cNvSpPr txBox="1">
            <a:spLocks noGrp="1"/>
          </p:cNvSpPr>
          <p:nvPr>
            <p:ph type="title"/>
          </p:nvPr>
        </p:nvSpPr>
        <p:spPr>
          <a:xfrm>
            <a:off x="434700" y="1924850"/>
            <a:ext cx="3300600" cy="1797300"/>
          </a:xfrm>
          <a:prstGeom prst="rect">
            <a:avLst/>
          </a:prstGeom>
          <a:noFill/>
          <a:ln>
            <a:noFill/>
          </a:ln>
        </p:spPr>
        <p:txBody>
          <a:bodyPr spcFirstLastPara="1" wrap="square" lIns="91425" tIns="91425" rIns="91425" bIns="91425" anchor="t" anchorCtr="0">
            <a:noAutofit/>
          </a:bodyPr>
          <a:lstStyle/>
          <a:p>
            <a:pPr marL="0" lvl="0" indent="0" algn="l" rtl="0">
              <a:lnSpc>
                <a:spcPct val="117391"/>
              </a:lnSpc>
              <a:spcBef>
                <a:spcPts val="4500"/>
              </a:spcBef>
              <a:spcAft>
                <a:spcPts val="0"/>
              </a:spcAft>
              <a:buNone/>
            </a:pPr>
            <a:r>
              <a:rPr lang="en-GB" sz="2250" b="1">
                <a:highlight>
                  <a:srgbClr val="292929"/>
                </a:highlight>
              </a:rPr>
              <a:t>LOGISTIC REGRESSION MODEL</a:t>
            </a:r>
            <a:endParaRPr sz="2250" b="1">
              <a:highlight>
                <a:srgbClr val="292929"/>
              </a:highlight>
            </a:endParaRPr>
          </a:p>
          <a:p>
            <a:pPr marL="0" lvl="0" indent="0" algn="l" rtl="0">
              <a:lnSpc>
                <a:spcPct val="115000"/>
              </a:lnSpc>
              <a:spcBef>
                <a:spcPts val="0"/>
              </a:spcBef>
              <a:spcAft>
                <a:spcPts val="1600"/>
              </a:spcAft>
              <a:buSzPts val="1800"/>
              <a:buNone/>
            </a:pPr>
            <a:endParaRPr/>
          </a:p>
        </p:txBody>
      </p:sp>
      <p:sp>
        <p:nvSpPr>
          <p:cNvPr id="358" name="Google Shape;358;p29"/>
          <p:cNvSpPr txBox="1">
            <a:spLocks noGrp="1"/>
          </p:cNvSpPr>
          <p:nvPr>
            <p:ph type="body" idx="1"/>
          </p:nvPr>
        </p:nvSpPr>
        <p:spPr>
          <a:xfrm>
            <a:off x="5657850" y="1002975"/>
            <a:ext cx="3050700" cy="1947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100"/>
              <a:buNone/>
            </a:pPr>
            <a:r>
              <a:rPr lang="en-GB" sz="1500" b="1" u="sng">
                <a:solidFill>
                  <a:schemeClr val="hlink"/>
                </a:solidFill>
                <a:highlight>
                  <a:srgbClr val="FFFFFF"/>
                </a:highlight>
                <a:latin typeface="Georgia"/>
                <a:ea typeface="Georgia"/>
                <a:cs typeface="Georgia"/>
                <a:sym typeface="Georgia"/>
                <a:hlinkClick r:id="rId3"/>
              </a:rPr>
              <a:t>Logistic Regression</a:t>
            </a:r>
            <a:r>
              <a:rPr lang="en-GB" sz="1500">
                <a:solidFill>
                  <a:srgbClr val="292929"/>
                </a:solidFill>
                <a:highlight>
                  <a:srgbClr val="FFFFFF"/>
                </a:highlight>
                <a:latin typeface="Georgia"/>
                <a:ea typeface="Georgia"/>
                <a:cs typeface="Georgia"/>
                <a:sym typeface="Georgia"/>
              </a:rPr>
              <a:t> is a Machine Learning classification algorithm that is used to predict the probability of a categorical dependent variable. In logistic regression, the dependent variable is a binary variable that contains data coded as 1 (yes, success, etc.) or 0 (no, failure, etc.). In other words, the logistic regression model predicts P(Y=1) as a function of X.</a:t>
            </a:r>
            <a:endParaRPr sz="1000"/>
          </a:p>
        </p:txBody>
      </p:sp>
      <p:grpSp>
        <p:nvGrpSpPr>
          <p:cNvPr id="359" name="Google Shape;359;p29"/>
          <p:cNvGrpSpPr/>
          <p:nvPr/>
        </p:nvGrpSpPr>
        <p:grpSpPr>
          <a:xfrm>
            <a:off x="3735320" y="1050307"/>
            <a:ext cx="1662185" cy="3304689"/>
            <a:chOff x="3983627" y="1676395"/>
            <a:chExt cx="1449538" cy="2881913"/>
          </a:xfrm>
        </p:grpSpPr>
        <p:sp>
          <p:nvSpPr>
            <p:cNvPr id="360" name="Google Shape;360;p29"/>
            <p:cNvSpPr/>
            <p:nvPr/>
          </p:nvSpPr>
          <p:spPr>
            <a:xfrm rot="-5400000">
              <a:off x="3276827" y="2404608"/>
              <a:ext cx="2860500" cy="14469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 name="Google Shape;361;p29"/>
            <p:cNvSpPr/>
            <p:nvPr/>
          </p:nvSpPr>
          <p:spPr>
            <a:xfrm rot="-5400000">
              <a:off x="3279465" y="2383195"/>
              <a:ext cx="2860500" cy="14469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29"/>
            <p:cNvSpPr/>
            <p:nvPr/>
          </p:nvSpPr>
          <p:spPr>
            <a:xfrm>
              <a:off x="4473243" y="4300359"/>
              <a:ext cx="472800" cy="768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63" name="Google Shape;363;p29" descr="offset_comp_342327_edited.jpg"/>
          <p:cNvPicPr preferRelativeResize="0"/>
          <p:nvPr/>
        </p:nvPicPr>
        <p:blipFill rotWithShape="1">
          <a:blip r:embed="rId4">
            <a:alphaModFix/>
          </a:blip>
          <a:srcRect l="37035" t="24455" r="37029" b="24453"/>
          <a:stretch/>
        </p:blipFill>
        <p:spPr>
          <a:xfrm>
            <a:off x="3735424" y="1050131"/>
            <a:ext cx="1659300" cy="2833500"/>
          </a:xfrm>
          <a:prstGeom prst="round2SameRect">
            <a:avLst>
              <a:gd name="adj1" fmla="val 4129"/>
              <a:gd name="adj2" fmla="val 0"/>
            </a:avLst>
          </a:prstGeom>
          <a:noFill/>
          <a:ln>
            <a:noFill/>
          </a:ln>
        </p:spPr>
      </p:pic>
      <p:sp>
        <p:nvSpPr>
          <p:cNvPr id="364" name="Google Shape;364;p29"/>
          <p:cNvSpPr/>
          <p:nvPr/>
        </p:nvSpPr>
        <p:spPr>
          <a:xfrm flipH="1">
            <a:off x="3735442" y="1117572"/>
            <a:ext cx="1659300" cy="2765700"/>
          </a:xfrm>
          <a:prstGeom prst="rtTriangle">
            <a:avLst/>
          </a:prstGeom>
          <a:solidFill>
            <a:srgbClr val="000000">
              <a:alpha val="392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0"/>
          <p:cNvSpPr txBox="1">
            <a:spLocks noGrp="1"/>
          </p:cNvSpPr>
          <p:nvPr>
            <p:ph type="title" idx="2"/>
          </p:nvPr>
        </p:nvSpPr>
        <p:spPr>
          <a:xfrm>
            <a:off x="1297500" y="459490"/>
            <a:ext cx="3005700" cy="510900"/>
          </a:xfrm>
          <a:prstGeom prst="rect">
            <a:avLst/>
          </a:prstGeom>
          <a:noFill/>
          <a:ln>
            <a:noFill/>
          </a:ln>
        </p:spPr>
        <p:txBody>
          <a:bodyPr spcFirstLastPara="1" wrap="square" lIns="91425" tIns="91425" rIns="91425" bIns="91425" anchor="t" anchorCtr="0">
            <a:noAutofit/>
          </a:bodyPr>
          <a:lstStyle/>
          <a:p>
            <a:pPr marL="0" lvl="0" indent="0" algn="l" rtl="0">
              <a:lnSpc>
                <a:spcPct val="117391"/>
              </a:lnSpc>
              <a:spcBef>
                <a:spcPts val="4500"/>
              </a:spcBef>
              <a:spcAft>
                <a:spcPts val="0"/>
              </a:spcAft>
              <a:buNone/>
            </a:pPr>
            <a:r>
              <a:rPr lang="en-GB" sz="1850" i="1" u="sng">
                <a:solidFill>
                  <a:srgbClr val="FFFFFE"/>
                </a:solidFill>
                <a:highlight>
                  <a:schemeClr val="dk1"/>
                </a:highlight>
              </a:rPr>
              <a:t>Prepare Data for Modeling</a:t>
            </a:r>
            <a:endParaRPr sz="1850" i="1" u="sng">
              <a:solidFill>
                <a:srgbClr val="FFFFFE"/>
              </a:solidFill>
              <a:highlight>
                <a:schemeClr val="dk1"/>
              </a:highlight>
            </a:endParaRPr>
          </a:p>
          <a:p>
            <a:pPr marL="0" lvl="0" indent="0" algn="l" rtl="0">
              <a:lnSpc>
                <a:spcPct val="100000"/>
              </a:lnSpc>
              <a:spcBef>
                <a:spcPts val="0"/>
              </a:spcBef>
              <a:spcAft>
                <a:spcPts val="0"/>
              </a:spcAft>
              <a:buSzPts val="1000"/>
              <a:buNone/>
            </a:pPr>
            <a:endParaRPr/>
          </a:p>
        </p:txBody>
      </p:sp>
      <p:sp>
        <p:nvSpPr>
          <p:cNvPr id="370" name="Google Shape;370;p30"/>
          <p:cNvSpPr txBox="1">
            <a:spLocks noGrp="1"/>
          </p:cNvSpPr>
          <p:nvPr>
            <p:ph type="title"/>
          </p:nvPr>
        </p:nvSpPr>
        <p:spPr>
          <a:xfrm>
            <a:off x="642950" y="809297"/>
            <a:ext cx="8036700" cy="1492469"/>
          </a:xfrm>
          <a:prstGeom prst="rect">
            <a:avLst/>
          </a:prstGeom>
          <a:noFill/>
          <a:ln>
            <a:noFill/>
          </a:ln>
        </p:spPr>
        <p:txBody>
          <a:bodyPr spcFirstLastPara="1" wrap="square" lIns="91425" tIns="91425" rIns="91425" bIns="91425" anchor="t" anchorCtr="0">
            <a:noAutofit/>
          </a:bodyPr>
          <a:lstStyle/>
          <a:p>
            <a:pPr marL="0" marR="114300" lvl="0" indent="0" algn="l" rtl="0">
              <a:lnSpc>
                <a:spcPct val="83000"/>
              </a:lnSpc>
              <a:spcBef>
                <a:spcPts val="3200"/>
              </a:spcBef>
              <a:spcAft>
                <a:spcPts val="0"/>
              </a:spcAft>
              <a:buNone/>
            </a:pPr>
            <a:r>
              <a:rPr lang="en-GB" sz="4950" dirty="0">
                <a:highlight>
                  <a:schemeClr val="dk1"/>
                </a:highlight>
                <a:latin typeface="Georgia"/>
                <a:ea typeface="Georgia"/>
                <a:cs typeface="Georgia"/>
                <a:sym typeface="Georgia"/>
              </a:rPr>
              <a:t>A</a:t>
            </a:r>
            <a:r>
              <a:rPr lang="en-GB" sz="1600" b="1" dirty="0">
                <a:highlight>
                  <a:schemeClr val="dk1"/>
                </a:highlight>
                <a:latin typeface="Georgia"/>
                <a:ea typeface="Georgia"/>
                <a:cs typeface="Georgia"/>
                <a:sym typeface="Georgia"/>
              </a:rPr>
              <a:t>ssign</a:t>
            </a:r>
            <a:r>
              <a:rPr lang="en-GB" sz="1600" dirty="0">
                <a:highlight>
                  <a:schemeClr val="dk1"/>
                </a:highlight>
                <a:latin typeface="Georgia"/>
                <a:ea typeface="Georgia"/>
                <a:cs typeface="Georgia"/>
                <a:sym typeface="Georgia"/>
              </a:rPr>
              <a:t> the 13 features to X, &amp; the last column to our classification predictor, y</a:t>
            </a:r>
            <a:endParaRPr sz="1600">
              <a:highlight>
                <a:schemeClr val="dk1"/>
              </a:highlight>
              <a:latin typeface="Georgia"/>
              <a:ea typeface="Georgia"/>
              <a:cs typeface="Georgia"/>
              <a:sym typeface="Georgia"/>
            </a:endParaRPr>
          </a:p>
          <a:p>
            <a:pPr marL="0" marR="114300" lvl="0" indent="0" algn="l" rtl="0">
              <a:lnSpc>
                <a:spcPct val="83000"/>
              </a:lnSpc>
              <a:spcBef>
                <a:spcPts val="3200"/>
              </a:spcBef>
              <a:spcAft>
                <a:spcPts val="0"/>
              </a:spcAft>
              <a:buNone/>
            </a:pPr>
            <a:endParaRPr sz="1600">
              <a:highlight>
                <a:schemeClr val="dk1"/>
              </a:highlight>
              <a:latin typeface="Georgia"/>
              <a:ea typeface="Georgia"/>
              <a:cs typeface="Georgia"/>
              <a:sym typeface="Georgia"/>
            </a:endParaRPr>
          </a:p>
          <a:p>
            <a:pPr marL="0" lvl="0" indent="0" algn="l" rtl="0">
              <a:lnSpc>
                <a:spcPct val="115000"/>
              </a:lnSpc>
              <a:spcBef>
                <a:spcPts val="0"/>
              </a:spcBef>
              <a:spcAft>
                <a:spcPts val="0"/>
              </a:spcAft>
              <a:buSzPts val="1800"/>
              <a:buNone/>
            </a:pPr>
            <a:endParaRPr sz="1500">
              <a:solidFill>
                <a:srgbClr val="292929"/>
              </a:solidFill>
              <a:highlight>
                <a:srgbClr val="FFFFFF"/>
              </a:highlight>
              <a:latin typeface="Georgia"/>
              <a:ea typeface="Georgia"/>
              <a:cs typeface="Georgia"/>
              <a:sym typeface="Georgia"/>
            </a:endParaRPr>
          </a:p>
          <a:p>
            <a:pPr marL="0" lvl="0" indent="0" algn="l" rtl="0">
              <a:lnSpc>
                <a:spcPct val="115000"/>
              </a:lnSpc>
              <a:spcBef>
                <a:spcPts val="1600"/>
              </a:spcBef>
              <a:spcAft>
                <a:spcPts val="1600"/>
              </a:spcAft>
              <a:buSzPts val="1800"/>
              <a:buNone/>
            </a:pPr>
            <a:endParaRPr sz="1500" b="1">
              <a:solidFill>
                <a:srgbClr val="292929"/>
              </a:solidFill>
              <a:highlight>
                <a:srgbClr val="FFFFFF"/>
              </a:highlight>
              <a:latin typeface="Georgia"/>
              <a:ea typeface="Georgia"/>
              <a:cs typeface="Georgia"/>
              <a:sym typeface="Georgia"/>
            </a:endParaRPr>
          </a:p>
        </p:txBody>
      </p:sp>
      <p:sp>
        <p:nvSpPr>
          <p:cNvPr id="371" name="Google Shape;371;p30"/>
          <p:cNvSpPr txBox="1">
            <a:spLocks noGrp="1"/>
          </p:cNvSpPr>
          <p:nvPr>
            <p:ph type="body" idx="1"/>
          </p:nvPr>
        </p:nvSpPr>
        <p:spPr>
          <a:xfrm>
            <a:off x="642950" y="2627275"/>
            <a:ext cx="7393800" cy="1017900"/>
          </a:xfrm>
          <a:prstGeom prst="rect">
            <a:avLst/>
          </a:prstGeom>
          <a:noFill/>
          <a:ln>
            <a:noFill/>
          </a:ln>
        </p:spPr>
        <p:txBody>
          <a:bodyPr spcFirstLastPara="1" wrap="square" lIns="91425" tIns="91425" rIns="91425" bIns="91425" anchor="t" anchorCtr="0">
            <a:noAutofit/>
          </a:bodyPr>
          <a:lstStyle/>
          <a:p>
            <a:pPr marL="0" marR="114300" lvl="0" indent="0" algn="l" rtl="0">
              <a:lnSpc>
                <a:spcPct val="83000"/>
              </a:lnSpc>
              <a:spcBef>
                <a:spcPts val="0"/>
              </a:spcBef>
              <a:spcAft>
                <a:spcPts val="0"/>
              </a:spcAft>
              <a:buNone/>
            </a:pPr>
            <a:r>
              <a:rPr lang="en-GB" sz="4950" dirty="0">
                <a:solidFill>
                  <a:schemeClr val="lt1"/>
                </a:solidFill>
                <a:highlight>
                  <a:schemeClr val="dk1"/>
                </a:highlight>
                <a:latin typeface="Georgia"/>
                <a:ea typeface="Georgia"/>
                <a:cs typeface="Georgia"/>
                <a:sym typeface="Georgia"/>
              </a:rPr>
              <a:t>S</a:t>
            </a:r>
            <a:r>
              <a:rPr lang="en-GB" sz="1600" b="1" dirty="0">
                <a:solidFill>
                  <a:schemeClr val="lt1"/>
                </a:solidFill>
                <a:highlight>
                  <a:schemeClr val="dk1"/>
                </a:highlight>
                <a:latin typeface="Georgia"/>
                <a:ea typeface="Georgia"/>
                <a:cs typeface="Georgia"/>
                <a:sym typeface="Georgia"/>
              </a:rPr>
              <a:t>plit</a:t>
            </a:r>
            <a:r>
              <a:rPr lang="en-GB" sz="1600" dirty="0">
                <a:solidFill>
                  <a:schemeClr val="lt1"/>
                </a:solidFill>
                <a:highlight>
                  <a:schemeClr val="dk1"/>
                </a:highlight>
                <a:latin typeface="Georgia"/>
                <a:ea typeface="Georgia"/>
                <a:cs typeface="Georgia"/>
                <a:sym typeface="Georgia"/>
              </a:rPr>
              <a:t>: the data set into the Training set and Test set</a:t>
            </a:r>
            <a:endParaRPr sz="1000">
              <a:solidFill>
                <a:schemeClr val="lt1"/>
              </a:solidFill>
              <a:highlight>
                <a:schemeClr val="dk1"/>
              </a:highlight>
            </a:endParaRPr>
          </a:p>
        </p:txBody>
      </p:sp>
      <p:sp>
        <p:nvSpPr>
          <p:cNvPr id="372" name="Google Shape;372;p30"/>
          <p:cNvSpPr txBox="1"/>
          <p:nvPr/>
        </p:nvSpPr>
        <p:spPr>
          <a:xfrm>
            <a:off x="4821250" y="384225"/>
            <a:ext cx="24291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73" name="Google Shape;373;p30"/>
          <p:cNvPicPr preferRelativeResize="0"/>
          <p:nvPr/>
        </p:nvPicPr>
        <p:blipFill>
          <a:blip r:embed="rId3">
            <a:alphaModFix/>
          </a:blip>
          <a:stretch>
            <a:fillRect/>
          </a:stretch>
        </p:blipFill>
        <p:spPr>
          <a:xfrm>
            <a:off x="827475" y="1912883"/>
            <a:ext cx="5581650" cy="662151"/>
          </a:xfrm>
          <a:prstGeom prst="rect">
            <a:avLst/>
          </a:prstGeom>
          <a:noFill/>
          <a:ln>
            <a:noFill/>
          </a:ln>
        </p:spPr>
      </p:pic>
      <p:pic>
        <p:nvPicPr>
          <p:cNvPr id="374" name="Google Shape;374;p30"/>
          <p:cNvPicPr preferRelativeResize="0"/>
          <p:nvPr/>
        </p:nvPicPr>
        <p:blipFill>
          <a:blip r:embed="rId4">
            <a:alphaModFix/>
          </a:blip>
          <a:stretch>
            <a:fillRect/>
          </a:stretch>
        </p:blipFill>
        <p:spPr>
          <a:xfrm>
            <a:off x="752450" y="3529675"/>
            <a:ext cx="8237949" cy="13566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31"/>
          <p:cNvSpPr txBox="1">
            <a:spLocks noGrp="1"/>
          </p:cNvSpPr>
          <p:nvPr>
            <p:ph type="title" idx="2"/>
          </p:nvPr>
        </p:nvSpPr>
        <p:spPr>
          <a:xfrm>
            <a:off x="1297500" y="459490"/>
            <a:ext cx="3005700" cy="510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GB" sz="1000"/>
              <a:t>Spotlight on wearables</a:t>
            </a:r>
            <a:endParaRPr sz="1000"/>
          </a:p>
        </p:txBody>
      </p:sp>
      <p:sp>
        <p:nvSpPr>
          <p:cNvPr id="380" name="Google Shape;380;p31"/>
          <p:cNvSpPr txBox="1">
            <a:spLocks noGrp="1"/>
          </p:cNvSpPr>
          <p:nvPr>
            <p:ph type="title"/>
          </p:nvPr>
        </p:nvSpPr>
        <p:spPr>
          <a:xfrm>
            <a:off x="203588" y="2325300"/>
            <a:ext cx="4110300" cy="642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GB" sz="1300"/>
              <a:t>Here we have trained our model with training data.</a:t>
            </a:r>
            <a:endParaRPr sz="1300"/>
          </a:p>
        </p:txBody>
      </p:sp>
      <p:sp>
        <p:nvSpPr>
          <p:cNvPr id="381" name="Google Shape;381;p31"/>
          <p:cNvSpPr txBox="1">
            <a:spLocks noGrp="1"/>
          </p:cNvSpPr>
          <p:nvPr>
            <p:ph type="body" idx="1"/>
          </p:nvPr>
        </p:nvSpPr>
        <p:spPr>
          <a:xfrm>
            <a:off x="4607725" y="3382200"/>
            <a:ext cx="4339800" cy="1761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100"/>
              <a:buNone/>
            </a:pPr>
            <a:r>
              <a:rPr lang="en-GB" b="1" i="1"/>
              <a:t>Here we have got approximately 85.12% accuracy on training data and 81.96 % accuracy on testing data using logistic regression model.</a:t>
            </a:r>
            <a:endParaRPr b="1" i="1"/>
          </a:p>
        </p:txBody>
      </p:sp>
      <p:pic>
        <p:nvPicPr>
          <p:cNvPr id="382" name="Google Shape;382;p31"/>
          <p:cNvPicPr preferRelativeResize="0"/>
          <p:nvPr/>
        </p:nvPicPr>
        <p:blipFill>
          <a:blip r:embed="rId3">
            <a:alphaModFix/>
          </a:blip>
          <a:stretch>
            <a:fillRect/>
          </a:stretch>
        </p:blipFill>
        <p:spPr>
          <a:xfrm>
            <a:off x="203600" y="1495025"/>
            <a:ext cx="4185325" cy="830275"/>
          </a:xfrm>
          <a:prstGeom prst="rect">
            <a:avLst/>
          </a:prstGeom>
          <a:noFill/>
          <a:ln>
            <a:noFill/>
          </a:ln>
        </p:spPr>
      </p:pic>
      <p:pic>
        <p:nvPicPr>
          <p:cNvPr id="383" name="Google Shape;383;p31"/>
          <p:cNvPicPr preferRelativeResize="0"/>
          <p:nvPr/>
        </p:nvPicPr>
        <p:blipFill>
          <a:blip r:embed="rId4">
            <a:alphaModFix/>
          </a:blip>
          <a:stretch>
            <a:fillRect/>
          </a:stretch>
        </p:blipFill>
        <p:spPr>
          <a:xfrm>
            <a:off x="4572000" y="84175"/>
            <a:ext cx="4504125" cy="32980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32"/>
          <p:cNvSpPr txBox="1">
            <a:spLocks noGrp="1"/>
          </p:cNvSpPr>
          <p:nvPr>
            <p:ph type="title" idx="2"/>
          </p:nvPr>
        </p:nvSpPr>
        <p:spPr>
          <a:xfrm>
            <a:off x="826025" y="159450"/>
            <a:ext cx="3396000" cy="510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000"/>
              <a:buNone/>
            </a:pPr>
            <a:r>
              <a:rPr lang="en-GB" sz="1700" b="1" i="1" u="sng">
                <a:highlight>
                  <a:schemeClr val="dk1"/>
                </a:highlight>
                <a:latin typeface="Roboto"/>
                <a:ea typeface="Roboto"/>
                <a:cs typeface="Roboto"/>
                <a:sym typeface="Roboto"/>
              </a:rPr>
              <a:t>Building a Predictive System</a:t>
            </a:r>
            <a:endParaRPr sz="1500" b="1" i="1" u="sng">
              <a:highlight>
                <a:schemeClr val="dk1"/>
              </a:highlight>
            </a:endParaRPr>
          </a:p>
        </p:txBody>
      </p:sp>
      <p:sp>
        <p:nvSpPr>
          <p:cNvPr id="389" name="Google Shape;389;p32"/>
          <p:cNvSpPr txBox="1">
            <a:spLocks noGrp="1"/>
          </p:cNvSpPr>
          <p:nvPr>
            <p:ph type="title"/>
          </p:nvPr>
        </p:nvSpPr>
        <p:spPr>
          <a:xfrm>
            <a:off x="132600" y="3403375"/>
            <a:ext cx="4321200" cy="13974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1600"/>
              </a:spcAft>
              <a:buSzPts val="1800"/>
              <a:buNone/>
            </a:pPr>
            <a:r>
              <a:rPr lang="en-GB" sz="1600"/>
              <a:t>Here we have opened our dataset file using notepad and copied random values without including last target value which we have to predict.</a:t>
            </a:r>
            <a:endParaRPr sz="1600"/>
          </a:p>
        </p:txBody>
      </p:sp>
      <p:sp>
        <p:nvSpPr>
          <p:cNvPr id="390" name="Google Shape;390;p32"/>
          <p:cNvSpPr txBox="1">
            <a:spLocks noGrp="1"/>
          </p:cNvSpPr>
          <p:nvPr>
            <p:ph type="body" idx="1"/>
          </p:nvPr>
        </p:nvSpPr>
        <p:spPr>
          <a:xfrm>
            <a:off x="5543550" y="1228925"/>
            <a:ext cx="3396000" cy="924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100"/>
              <a:buNone/>
            </a:pPr>
            <a:r>
              <a:rPr lang="en-GB" sz="1000" b="1" i="1"/>
              <a:t>So in our predictive model we have putted the same values which we have copied from our notepad and it predicted target value correctly as 1.</a:t>
            </a:r>
            <a:r>
              <a:rPr lang="en-GB" sz="1000"/>
              <a:t>   .</a:t>
            </a:r>
            <a:endParaRPr/>
          </a:p>
        </p:txBody>
      </p:sp>
      <p:pic>
        <p:nvPicPr>
          <p:cNvPr id="391" name="Google Shape;391;p32"/>
          <p:cNvPicPr preferRelativeResize="0"/>
          <p:nvPr/>
        </p:nvPicPr>
        <p:blipFill>
          <a:blip r:embed="rId3">
            <a:alphaModFix/>
          </a:blip>
          <a:stretch>
            <a:fillRect/>
          </a:stretch>
        </p:blipFill>
        <p:spPr>
          <a:xfrm>
            <a:off x="104250" y="635575"/>
            <a:ext cx="5492864" cy="2372700"/>
          </a:xfrm>
          <a:prstGeom prst="rect">
            <a:avLst/>
          </a:prstGeom>
          <a:noFill/>
          <a:ln>
            <a:noFill/>
          </a:ln>
        </p:spPr>
      </p:pic>
      <p:pic>
        <p:nvPicPr>
          <p:cNvPr id="392" name="Google Shape;392;p32"/>
          <p:cNvPicPr preferRelativeResize="0"/>
          <p:nvPr/>
        </p:nvPicPr>
        <p:blipFill>
          <a:blip r:embed="rId4">
            <a:alphaModFix/>
          </a:blip>
          <a:stretch>
            <a:fillRect/>
          </a:stretch>
        </p:blipFill>
        <p:spPr>
          <a:xfrm>
            <a:off x="4339825" y="1960950"/>
            <a:ext cx="4725600" cy="3182550"/>
          </a:xfrm>
          <a:prstGeom prst="rect">
            <a:avLst/>
          </a:prstGeom>
          <a:noFill/>
          <a:ln>
            <a:noFill/>
          </a:ln>
        </p:spPr>
      </p:pic>
      <p:sp>
        <p:nvSpPr>
          <p:cNvPr id="393" name="Google Shape;393;p32"/>
          <p:cNvSpPr txBox="1"/>
          <p:nvPr/>
        </p:nvSpPr>
        <p:spPr>
          <a:xfrm>
            <a:off x="1810950" y="3053950"/>
            <a:ext cx="964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rPr>
              <a:t>Figure 1</a:t>
            </a:r>
            <a:endParaRPr>
              <a:solidFill>
                <a:schemeClr val="lt1"/>
              </a:solidFill>
            </a:endParaRPr>
          </a:p>
        </p:txBody>
      </p:sp>
      <p:sp>
        <p:nvSpPr>
          <p:cNvPr id="394" name="Google Shape;394;p32"/>
          <p:cNvSpPr txBox="1"/>
          <p:nvPr/>
        </p:nvSpPr>
        <p:spPr>
          <a:xfrm>
            <a:off x="7704525" y="4800775"/>
            <a:ext cx="1125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Figure 2</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3"/>
          <p:cNvSpPr txBox="1">
            <a:spLocks noGrp="1"/>
          </p:cNvSpPr>
          <p:nvPr>
            <p:ph type="title"/>
          </p:nvPr>
        </p:nvSpPr>
        <p:spPr>
          <a:xfrm>
            <a:off x="242850" y="2353475"/>
            <a:ext cx="2304900" cy="1797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GB" sz="2200" b="1" i="1"/>
              <a:t>LIMITATIONS</a:t>
            </a:r>
            <a:r>
              <a:rPr lang="en-GB" b="1" i="1"/>
              <a:t> </a:t>
            </a:r>
            <a:endParaRPr b="1" i="1"/>
          </a:p>
        </p:txBody>
      </p:sp>
      <p:sp>
        <p:nvSpPr>
          <p:cNvPr id="400" name="Google Shape;400;p33"/>
          <p:cNvSpPr txBox="1">
            <a:spLocks noGrp="1"/>
          </p:cNvSpPr>
          <p:nvPr>
            <p:ph type="body" idx="1"/>
          </p:nvPr>
        </p:nvSpPr>
        <p:spPr>
          <a:xfrm>
            <a:off x="3354000" y="1050125"/>
            <a:ext cx="5700600" cy="2306700"/>
          </a:xfrm>
          <a:prstGeom prst="rect">
            <a:avLst/>
          </a:prstGeom>
          <a:noFill/>
          <a:ln>
            <a:noFill/>
          </a:ln>
        </p:spPr>
        <p:txBody>
          <a:bodyPr spcFirstLastPara="1" wrap="square" lIns="91425" tIns="91425" rIns="91425" bIns="91425" anchor="t" anchorCtr="0">
            <a:noAutofit/>
          </a:bodyPr>
          <a:lstStyle/>
          <a:p>
            <a:pPr marL="1371600" lvl="0" indent="0" algn="ctr" rtl="0">
              <a:lnSpc>
                <a:spcPct val="145606"/>
              </a:lnSpc>
              <a:spcBef>
                <a:spcPts val="0"/>
              </a:spcBef>
              <a:spcAft>
                <a:spcPts val="0"/>
              </a:spcAft>
              <a:buNone/>
            </a:pPr>
            <a:r>
              <a:rPr lang="en-GB" b="1" i="1">
                <a:solidFill>
                  <a:srgbClr val="000000"/>
                </a:solidFill>
                <a:highlight>
                  <a:srgbClr val="FFFFFF"/>
                </a:highlight>
              </a:rPr>
              <a:t>Medical diagnosis is considered as a significant yet intricate task that needs to be carried out</a:t>
            </a:r>
            <a:endParaRPr b="1" i="1">
              <a:solidFill>
                <a:srgbClr val="000000"/>
              </a:solidFill>
              <a:highlight>
                <a:srgbClr val="FFFFFF"/>
              </a:highlight>
            </a:endParaRPr>
          </a:p>
          <a:p>
            <a:pPr marL="1371600" lvl="0" indent="0" algn="ctr" rtl="0">
              <a:lnSpc>
                <a:spcPct val="145606"/>
              </a:lnSpc>
              <a:spcBef>
                <a:spcPts val="0"/>
              </a:spcBef>
              <a:spcAft>
                <a:spcPts val="0"/>
              </a:spcAft>
              <a:buNone/>
            </a:pPr>
            <a:r>
              <a:rPr lang="en-GB" b="1" i="1">
                <a:solidFill>
                  <a:srgbClr val="000000"/>
                </a:solidFill>
                <a:highlight>
                  <a:srgbClr val="FFFFFF"/>
                </a:highlight>
              </a:rPr>
              <a:t>precisely and efficiently. The automation of the same would be highly beneficial. Clinical</a:t>
            </a:r>
            <a:endParaRPr b="1" i="1">
              <a:solidFill>
                <a:srgbClr val="000000"/>
              </a:solidFill>
              <a:highlight>
                <a:srgbClr val="FFFFFF"/>
              </a:highlight>
            </a:endParaRPr>
          </a:p>
          <a:p>
            <a:pPr marL="1371600" lvl="0" indent="0" algn="ctr" rtl="0">
              <a:lnSpc>
                <a:spcPct val="91406"/>
              </a:lnSpc>
              <a:spcBef>
                <a:spcPts val="0"/>
              </a:spcBef>
              <a:spcAft>
                <a:spcPts val="0"/>
              </a:spcAft>
              <a:buNone/>
            </a:pPr>
            <a:r>
              <a:rPr lang="en-GB" b="1" i="1">
                <a:solidFill>
                  <a:srgbClr val="000000"/>
                </a:solidFill>
                <a:highlight>
                  <a:srgbClr val="FFFFFF"/>
                </a:highlight>
              </a:rPr>
              <a:t>decisions are often made based on doctor’s intuition and experience rather than on the</a:t>
            </a:r>
            <a:endParaRPr b="1" i="1">
              <a:solidFill>
                <a:srgbClr val="000000"/>
              </a:solidFill>
              <a:highlight>
                <a:srgbClr val="FFFFFF"/>
              </a:highlight>
            </a:endParaRPr>
          </a:p>
          <a:p>
            <a:pPr marL="1371600" lvl="0" indent="0" algn="ctr" rtl="0">
              <a:lnSpc>
                <a:spcPct val="145606"/>
              </a:lnSpc>
              <a:spcBef>
                <a:spcPts val="0"/>
              </a:spcBef>
              <a:spcAft>
                <a:spcPts val="0"/>
              </a:spcAft>
              <a:buNone/>
            </a:pPr>
            <a:r>
              <a:rPr lang="en-GB" b="1" i="1">
                <a:solidFill>
                  <a:srgbClr val="000000"/>
                </a:solidFill>
                <a:highlight>
                  <a:srgbClr val="FFFFFF"/>
                </a:highlight>
              </a:rPr>
              <a:t>knowledge rich data hidden in the database. This practice leads to unwanted biases, errors and</a:t>
            </a:r>
            <a:endParaRPr b="1" i="1">
              <a:solidFill>
                <a:srgbClr val="000000"/>
              </a:solidFill>
              <a:highlight>
                <a:srgbClr val="FFFFFF"/>
              </a:highlight>
            </a:endParaRPr>
          </a:p>
          <a:p>
            <a:pPr marL="1371600" lvl="0" indent="0" algn="ctr" rtl="0">
              <a:lnSpc>
                <a:spcPct val="145606"/>
              </a:lnSpc>
              <a:spcBef>
                <a:spcPts val="0"/>
              </a:spcBef>
              <a:spcAft>
                <a:spcPts val="0"/>
              </a:spcAft>
              <a:buNone/>
            </a:pPr>
            <a:r>
              <a:rPr lang="en-GB" b="1" i="1">
                <a:solidFill>
                  <a:srgbClr val="000000"/>
                </a:solidFill>
                <a:highlight>
                  <a:srgbClr val="FFFFFF"/>
                </a:highlight>
              </a:rPr>
              <a:t>excessive medical costs which affects the quality of service provided to patients. </a:t>
            </a:r>
            <a:endParaRPr b="1" i="1">
              <a:solidFill>
                <a:srgbClr val="000000"/>
              </a:solidFill>
              <a:highlight>
                <a:srgbClr val="FFFFFF"/>
              </a:highlight>
            </a:endParaRPr>
          </a:p>
          <a:p>
            <a:pPr marL="914400" lvl="0" indent="0" algn="l" rtl="0">
              <a:lnSpc>
                <a:spcPct val="115000"/>
              </a:lnSpc>
              <a:spcBef>
                <a:spcPts val="0"/>
              </a:spcBef>
              <a:spcAft>
                <a:spcPts val="0"/>
              </a:spcAft>
              <a:buSzPts val="1100"/>
              <a:buNone/>
            </a:pPr>
            <a:endParaRPr/>
          </a:p>
          <a:p>
            <a:pPr marL="914400" lvl="0" indent="0" algn="l" rtl="0">
              <a:lnSpc>
                <a:spcPct val="115000"/>
              </a:lnSpc>
              <a:spcBef>
                <a:spcPts val="1600"/>
              </a:spcBef>
              <a:spcAft>
                <a:spcPts val="0"/>
              </a:spcAft>
              <a:buSzPts val="1100"/>
              <a:buNone/>
            </a:pPr>
            <a:endParaRPr/>
          </a:p>
          <a:p>
            <a:pPr marL="914400" lvl="0" indent="0" algn="l" rtl="0">
              <a:lnSpc>
                <a:spcPct val="115000"/>
              </a:lnSpc>
              <a:spcBef>
                <a:spcPts val="1600"/>
              </a:spcBef>
              <a:spcAft>
                <a:spcPts val="1600"/>
              </a:spcAft>
              <a:buSzPts val="1100"/>
              <a:buNone/>
            </a:pPr>
            <a:endParaRPr/>
          </a:p>
        </p:txBody>
      </p:sp>
      <p:sp>
        <p:nvSpPr>
          <p:cNvPr id="401" name="Google Shape;401;p33"/>
          <p:cNvSpPr/>
          <p:nvPr/>
        </p:nvSpPr>
        <p:spPr>
          <a:xfrm flipH="1">
            <a:off x="6792307" y="2081711"/>
            <a:ext cx="2351700" cy="3061800"/>
          </a:xfrm>
          <a:prstGeom prst="rtTriangle">
            <a:avLst/>
          </a:prstGeom>
          <a:solidFill>
            <a:srgbClr val="000000">
              <a:alpha val="392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34"/>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Python Libraries used:</a:t>
            </a:r>
            <a:endParaRPr/>
          </a:p>
        </p:txBody>
      </p:sp>
      <p:sp>
        <p:nvSpPr>
          <p:cNvPr id="407" name="Google Shape;407;p34"/>
          <p:cNvSpPr txBox="1"/>
          <p:nvPr/>
        </p:nvSpPr>
        <p:spPr>
          <a:xfrm>
            <a:off x="1354533" y="1900925"/>
            <a:ext cx="538200" cy="214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800"/>
              <a:buFont typeface="Arial"/>
              <a:buNone/>
            </a:pPr>
            <a:r>
              <a:rPr lang="en-GB" sz="800">
                <a:solidFill>
                  <a:srgbClr val="FFFFFF"/>
                </a:solidFill>
              </a:rPr>
              <a:t>1.</a:t>
            </a:r>
            <a:endParaRPr sz="800" b="0" i="0" u="none" strike="noStrike" cap="none">
              <a:solidFill>
                <a:srgbClr val="FFFFFF"/>
              </a:solidFill>
              <a:latin typeface="Arial"/>
              <a:ea typeface="Arial"/>
              <a:cs typeface="Arial"/>
              <a:sym typeface="Arial"/>
            </a:endParaRPr>
          </a:p>
          <a:p>
            <a:pPr marL="0" marR="0" lvl="0" indent="0" algn="l" rtl="0">
              <a:lnSpc>
                <a:spcPct val="100000"/>
              </a:lnSpc>
              <a:spcBef>
                <a:spcPts val="1600"/>
              </a:spcBef>
              <a:spcAft>
                <a:spcPts val="1600"/>
              </a:spcAft>
              <a:buClr>
                <a:srgbClr val="000000"/>
              </a:buClr>
              <a:buSzPts val="800"/>
              <a:buFont typeface="Arial"/>
              <a:buNone/>
            </a:pPr>
            <a:endParaRPr sz="800" b="0" i="0" u="none" strike="noStrike" cap="none">
              <a:solidFill>
                <a:srgbClr val="FFFFFF"/>
              </a:solidFill>
              <a:latin typeface="Arial"/>
              <a:ea typeface="Arial"/>
              <a:cs typeface="Arial"/>
              <a:sym typeface="Arial"/>
            </a:endParaRPr>
          </a:p>
        </p:txBody>
      </p:sp>
      <p:sp>
        <p:nvSpPr>
          <p:cNvPr id="408" name="Google Shape;408;p34"/>
          <p:cNvSpPr txBox="1"/>
          <p:nvPr/>
        </p:nvSpPr>
        <p:spPr>
          <a:xfrm>
            <a:off x="1158086" y="2894125"/>
            <a:ext cx="11667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a:solidFill>
                  <a:srgbClr val="FFFFFF"/>
                </a:solidFill>
              </a:rPr>
              <a:t>PANDAS</a:t>
            </a:r>
            <a:endParaRPr sz="1000" b="0" i="0" u="none" strike="noStrike" cap="none">
              <a:solidFill>
                <a:srgbClr val="FFFFFF"/>
              </a:solidFill>
              <a:latin typeface="Arial"/>
              <a:ea typeface="Arial"/>
              <a:cs typeface="Arial"/>
              <a:sym typeface="Arial"/>
            </a:endParaRPr>
          </a:p>
        </p:txBody>
      </p:sp>
      <p:sp>
        <p:nvSpPr>
          <p:cNvPr id="409" name="Google Shape;409;p34"/>
          <p:cNvSpPr txBox="1"/>
          <p:nvPr/>
        </p:nvSpPr>
        <p:spPr>
          <a:xfrm>
            <a:off x="2302396" y="2894125"/>
            <a:ext cx="11364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a:solidFill>
                  <a:srgbClr val="FFFFFF"/>
                </a:solidFill>
              </a:rPr>
              <a:t>NUMPY</a:t>
            </a:r>
            <a:endParaRPr sz="1000" b="0" i="0" u="none" strike="noStrike" cap="none">
              <a:solidFill>
                <a:srgbClr val="FFFFFF"/>
              </a:solidFill>
              <a:latin typeface="Arial"/>
              <a:ea typeface="Arial"/>
              <a:cs typeface="Arial"/>
              <a:sym typeface="Arial"/>
            </a:endParaRPr>
          </a:p>
        </p:txBody>
      </p:sp>
      <p:sp>
        <p:nvSpPr>
          <p:cNvPr id="410" name="Google Shape;410;p34"/>
          <p:cNvSpPr txBox="1"/>
          <p:nvPr/>
        </p:nvSpPr>
        <p:spPr>
          <a:xfrm>
            <a:off x="3550435" y="1900925"/>
            <a:ext cx="538200" cy="214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800"/>
              <a:buFont typeface="Arial"/>
              <a:buNone/>
            </a:pPr>
            <a:r>
              <a:rPr lang="en-GB" sz="800">
                <a:solidFill>
                  <a:srgbClr val="FFFFFF"/>
                </a:solidFill>
              </a:rPr>
              <a:t>3.</a:t>
            </a:r>
            <a:endParaRPr sz="800" b="0" i="0" u="none" strike="noStrike" cap="none">
              <a:solidFill>
                <a:srgbClr val="FFFFFF"/>
              </a:solidFill>
              <a:latin typeface="Arial"/>
              <a:ea typeface="Arial"/>
              <a:cs typeface="Arial"/>
              <a:sym typeface="Arial"/>
            </a:endParaRPr>
          </a:p>
          <a:p>
            <a:pPr marL="0" marR="0" lvl="0" indent="0" algn="l" rtl="0">
              <a:lnSpc>
                <a:spcPct val="100000"/>
              </a:lnSpc>
              <a:spcBef>
                <a:spcPts val="1600"/>
              </a:spcBef>
              <a:spcAft>
                <a:spcPts val="1600"/>
              </a:spcAft>
              <a:buClr>
                <a:srgbClr val="000000"/>
              </a:buClr>
              <a:buSzPts val="800"/>
              <a:buFont typeface="Arial"/>
              <a:buNone/>
            </a:pPr>
            <a:endParaRPr sz="800" b="0" i="0" u="none" strike="noStrike" cap="none">
              <a:solidFill>
                <a:srgbClr val="FFFFFF"/>
              </a:solidFill>
              <a:latin typeface="Arial"/>
              <a:ea typeface="Arial"/>
              <a:cs typeface="Arial"/>
              <a:sym typeface="Arial"/>
            </a:endParaRPr>
          </a:p>
        </p:txBody>
      </p:sp>
      <p:sp>
        <p:nvSpPr>
          <p:cNvPr id="411" name="Google Shape;411;p34"/>
          <p:cNvSpPr txBox="1"/>
          <p:nvPr/>
        </p:nvSpPr>
        <p:spPr>
          <a:xfrm>
            <a:off x="3438904" y="2894125"/>
            <a:ext cx="11364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a:solidFill>
                  <a:srgbClr val="FFFFFF"/>
                </a:solidFill>
              </a:rPr>
              <a:t>MATPLOTLIB</a:t>
            </a:r>
            <a:endParaRPr sz="1000" b="0" i="0" u="none" strike="noStrike" cap="none">
              <a:solidFill>
                <a:srgbClr val="FFFFFF"/>
              </a:solidFill>
              <a:latin typeface="Arial"/>
              <a:ea typeface="Arial"/>
              <a:cs typeface="Arial"/>
              <a:sym typeface="Arial"/>
            </a:endParaRPr>
          </a:p>
        </p:txBody>
      </p:sp>
      <p:sp>
        <p:nvSpPr>
          <p:cNvPr id="412" name="Google Shape;412;p34"/>
          <p:cNvSpPr txBox="1"/>
          <p:nvPr/>
        </p:nvSpPr>
        <p:spPr>
          <a:xfrm>
            <a:off x="4641999" y="1900925"/>
            <a:ext cx="538200" cy="214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800"/>
              <a:buFont typeface="Arial"/>
              <a:buNone/>
            </a:pPr>
            <a:r>
              <a:rPr lang="en-GB" sz="800">
                <a:solidFill>
                  <a:schemeClr val="lt1"/>
                </a:solidFill>
              </a:rPr>
              <a:t>4.</a:t>
            </a:r>
            <a:endParaRPr sz="800" b="0" i="0" u="none" strike="noStrike" cap="none">
              <a:solidFill>
                <a:schemeClr val="lt1"/>
              </a:solidFill>
              <a:latin typeface="Arial"/>
              <a:ea typeface="Arial"/>
              <a:cs typeface="Arial"/>
              <a:sym typeface="Arial"/>
            </a:endParaRPr>
          </a:p>
          <a:p>
            <a:pPr marL="0" marR="0" lvl="0" indent="0" algn="l" rtl="0">
              <a:lnSpc>
                <a:spcPct val="100000"/>
              </a:lnSpc>
              <a:spcBef>
                <a:spcPts val="1600"/>
              </a:spcBef>
              <a:spcAft>
                <a:spcPts val="160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413" name="Google Shape;413;p34"/>
          <p:cNvSpPr txBox="1"/>
          <p:nvPr/>
        </p:nvSpPr>
        <p:spPr>
          <a:xfrm>
            <a:off x="4572659" y="2894125"/>
            <a:ext cx="11364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a:solidFill>
                  <a:schemeClr val="lt1"/>
                </a:solidFill>
              </a:rPr>
              <a:t>SEABORN</a:t>
            </a:r>
            <a:endParaRPr sz="1000" b="0" i="0" u="none" strike="noStrike" cap="none">
              <a:solidFill>
                <a:schemeClr val="lt1"/>
              </a:solidFill>
              <a:latin typeface="Arial"/>
              <a:ea typeface="Arial"/>
              <a:cs typeface="Arial"/>
              <a:sym typeface="Arial"/>
            </a:endParaRPr>
          </a:p>
        </p:txBody>
      </p:sp>
      <p:sp>
        <p:nvSpPr>
          <p:cNvPr id="414" name="Google Shape;414;p34"/>
          <p:cNvSpPr txBox="1"/>
          <p:nvPr/>
        </p:nvSpPr>
        <p:spPr>
          <a:xfrm>
            <a:off x="5730297" y="1900925"/>
            <a:ext cx="538200" cy="214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800"/>
              <a:buFont typeface="Arial"/>
              <a:buNone/>
            </a:pPr>
            <a:r>
              <a:rPr lang="en-GB" sz="800">
                <a:solidFill>
                  <a:schemeClr val="lt1"/>
                </a:solidFill>
              </a:rPr>
              <a:t>5.</a:t>
            </a:r>
            <a:endParaRPr sz="800" b="0" i="0" u="none" strike="noStrike" cap="none">
              <a:solidFill>
                <a:schemeClr val="lt1"/>
              </a:solidFill>
              <a:latin typeface="Arial"/>
              <a:ea typeface="Arial"/>
              <a:cs typeface="Arial"/>
              <a:sym typeface="Arial"/>
            </a:endParaRPr>
          </a:p>
          <a:p>
            <a:pPr marL="0" marR="0" lvl="0" indent="0" algn="l" rtl="0">
              <a:lnSpc>
                <a:spcPct val="100000"/>
              </a:lnSpc>
              <a:spcBef>
                <a:spcPts val="1600"/>
              </a:spcBef>
              <a:spcAft>
                <a:spcPts val="160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415" name="Google Shape;415;p34"/>
          <p:cNvSpPr txBox="1"/>
          <p:nvPr/>
        </p:nvSpPr>
        <p:spPr>
          <a:xfrm>
            <a:off x="5703047" y="2894125"/>
            <a:ext cx="11364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r>
              <a:rPr lang="en-GB" sz="1000">
                <a:solidFill>
                  <a:schemeClr val="lt1"/>
                </a:solidFill>
              </a:rPr>
              <a:t>SKLEARN</a:t>
            </a:r>
            <a:endParaRPr sz="1000" b="0" i="0" u="none" strike="noStrike" cap="none">
              <a:solidFill>
                <a:schemeClr val="lt1"/>
              </a:solidFill>
              <a:latin typeface="Arial"/>
              <a:ea typeface="Arial"/>
              <a:cs typeface="Arial"/>
              <a:sym typeface="Arial"/>
            </a:endParaRPr>
          </a:p>
        </p:txBody>
      </p:sp>
      <p:sp>
        <p:nvSpPr>
          <p:cNvPr id="416" name="Google Shape;416;p34"/>
          <p:cNvSpPr txBox="1"/>
          <p:nvPr/>
        </p:nvSpPr>
        <p:spPr>
          <a:xfrm>
            <a:off x="6837184" y="2894125"/>
            <a:ext cx="1136400" cy="403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chemeClr val="lt1"/>
              </a:solidFill>
              <a:latin typeface="Arial"/>
              <a:ea typeface="Arial"/>
              <a:cs typeface="Arial"/>
              <a:sym typeface="Arial"/>
            </a:endParaRPr>
          </a:p>
        </p:txBody>
      </p:sp>
      <p:cxnSp>
        <p:nvCxnSpPr>
          <p:cNvPr id="417" name="Google Shape;417;p34"/>
          <p:cNvCxnSpPr/>
          <p:nvPr/>
        </p:nvCxnSpPr>
        <p:spPr>
          <a:xfrm>
            <a:off x="1761628" y="2076708"/>
            <a:ext cx="639000" cy="660000"/>
          </a:xfrm>
          <a:prstGeom prst="straightConnector1">
            <a:avLst/>
          </a:prstGeom>
          <a:noFill/>
          <a:ln w="9525" cap="flat" cmpd="sng">
            <a:solidFill>
              <a:srgbClr val="FFFFFF"/>
            </a:solidFill>
            <a:prstDash val="solid"/>
            <a:round/>
            <a:headEnd type="none" w="sm" len="sm"/>
            <a:tailEnd type="none" w="sm" len="sm"/>
          </a:ln>
        </p:spPr>
      </p:cxnSp>
      <p:sp>
        <p:nvSpPr>
          <p:cNvPr id="418" name="Google Shape;418;p34"/>
          <p:cNvSpPr/>
          <p:nvPr/>
        </p:nvSpPr>
        <p:spPr>
          <a:xfrm flipH="1">
            <a:off x="1228048"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sp>
        <p:nvSpPr>
          <p:cNvPr id="419" name="Google Shape;419;p34"/>
          <p:cNvSpPr/>
          <p:nvPr/>
        </p:nvSpPr>
        <p:spPr>
          <a:xfrm>
            <a:off x="1227675"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cxnSp>
        <p:nvCxnSpPr>
          <p:cNvPr id="420" name="Google Shape;420;p34"/>
          <p:cNvCxnSpPr/>
          <p:nvPr/>
        </p:nvCxnSpPr>
        <p:spPr>
          <a:xfrm>
            <a:off x="2855284" y="2076708"/>
            <a:ext cx="639000" cy="660000"/>
          </a:xfrm>
          <a:prstGeom prst="straightConnector1">
            <a:avLst/>
          </a:prstGeom>
          <a:noFill/>
          <a:ln w="9525" cap="flat" cmpd="sng">
            <a:solidFill>
              <a:srgbClr val="FFFFFF"/>
            </a:solidFill>
            <a:prstDash val="solid"/>
            <a:round/>
            <a:headEnd type="none" w="sm" len="sm"/>
            <a:tailEnd type="none" w="sm" len="sm"/>
          </a:ln>
        </p:spPr>
      </p:cxnSp>
      <p:sp>
        <p:nvSpPr>
          <p:cNvPr id="421" name="Google Shape;421;p34"/>
          <p:cNvSpPr/>
          <p:nvPr/>
        </p:nvSpPr>
        <p:spPr>
          <a:xfrm flipH="1">
            <a:off x="2321705"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999999"/>
                </a:solidFill>
                <a:latin typeface="Arial"/>
                <a:ea typeface="Arial"/>
                <a:cs typeface="Arial"/>
                <a:sym typeface="Arial"/>
              </a:rPr>
              <a:t>  </a:t>
            </a:r>
            <a:endParaRPr sz="1400" b="0" i="0" u="none" strike="noStrike" cap="none">
              <a:solidFill>
                <a:srgbClr val="999999"/>
              </a:solidFill>
              <a:latin typeface="Arial"/>
              <a:ea typeface="Arial"/>
              <a:cs typeface="Arial"/>
              <a:sym typeface="Arial"/>
            </a:endParaRPr>
          </a:p>
        </p:txBody>
      </p:sp>
      <p:sp>
        <p:nvSpPr>
          <p:cNvPr id="422" name="Google Shape;422;p34"/>
          <p:cNvSpPr/>
          <p:nvPr/>
        </p:nvSpPr>
        <p:spPr>
          <a:xfrm>
            <a:off x="2321332"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cxnSp>
        <p:nvCxnSpPr>
          <p:cNvPr id="423" name="Google Shape;423;p34"/>
          <p:cNvCxnSpPr/>
          <p:nvPr/>
        </p:nvCxnSpPr>
        <p:spPr>
          <a:xfrm>
            <a:off x="3949490" y="2076708"/>
            <a:ext cx="639000" cy="660000"/>
          </a:xfrm>
          <a:prstGeom prst="straightConnector1">
            <a:avLst/>
          </a:prstGeom>
          <a:noFill/>
          <a:ln w="9525" cap="flat" cmpd="sng">
            <a:solidFill>
              <a:srgbClr val="FFFFFF"/>
            </a:solidFill>
            <a:prstDash val="solid"/>
            <a:round/>
            <a:headEnd type="none" w="sm" len="sm"/>
            <a:tailEnd type="none" w="sm" len="sm"/>
          </a:ln>
        </p:spPr>
      </p:cxnSp>
      <p:sp>
        <p:nvSpPr>
          <p:cNvPr id="424" name="Google Shape;424;p34"/>
          <p:cNvSpPr/>
          <p:nvPr/>
        </p:nvSpPr>
        <p:spPr>
          <a:xfrm flipH="1">
            <a:off x="3415911" y="2615708"/>
            <a:ext cx="1185000" cy="128100"/>
          </a:xfrm>
          <a:prstGeom prst="parallelogram">
            <a:avLst>
              <a:gd name="adj" fmla="val 96952"/>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sp>
        <p:nvSpPr>
          <p:cNvPr id="425" name="Google Shape;425;p34"/>
          <p:cNvSpPr/>
          <p:nvPr/>
        </p:nvSpPr>
        <p:spPr>
          <a:xfrm>
            <a:off x="3415538" y="2757288"/>
            <a:ext cx="1185000" cy="128100"/>
          </a:xfrm>
          <a:prstGeom prst="parallelogram">
            <a:avLst>
              <a:gd name="adj" fmla="val 96952"/>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cxnSp>
        <p:nvCxnSpPr>
          <p:cNvPr id="426" name="Google Shape;426;p34"/>
          <p:cNvCxnSpPr/>
          <p:nvPr/>
        </p:nvCxnSpPr>
        <p:spPr>
          <a:xfrm>
            <a:off x="5041054" y="2076708"/>
            <a:ext cx="639000" cy="660000"/>
          </a:xfrm>
          <a:prstGeom prst="straightConnector1">
            <a:avLst/>
          </a:prstGeom>
          <a:noFill/>
          <a:ln w="9525" cap="flat" cmpd="sng">
            <a:solidFill>
              <a:schemeClr val="accent3"/>
            </a:solidFill>
            <a:prstDash val="solid"/>
            <a:round/>
            <a:headEnd type="none" w="sm" len="sm"/>
            <a:tailEnd type="none" w="sm" len="sm"/>
          </a:ln>
        </p:spPr>
      </p:cxnSp>
      <p:sp>
        <p:nvSpPr>
          <p:cNvPr id="427" name="Google Shape;427;p34"/>
          <p:cNvSpPr/>
          <p:nvPr/>
        </p:nvSpPr>
        <p:spPr>
          <a:xfrm flipH="1">
            <a:off x="4507474"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sp>
        <p:nvSpPr>
          <p:cNvPr id="428" name="Google Shape;428;p34"/>
          <p:cNvSpPr/>
          <p:nvPr/>
        </p:nvSpPr>
        <p:spPr>
          <a:xfrm>
            <a:off x="4507101"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cxnSp>
        <p:nvCxnSpPr>
          <p:cNvPr id="429" name="Google Shape;429;p34"/>
          <p:cNvCxnSpPr/>
          <p:nvPr/>
        </p:nvCxnSpPr>
        <p:spPr>
          <a:xfrm>
            <a:off x="6129352" y="2076708"/>
            <a:ext cx="639000" cy="660000"/>
          </a:xfrm>
          <a:prstGeom prst="straightConnector1">
            <a:avLst/>
          </a:prstGeom>
          <a:noFill/>
          <a:ln w="9525" cap="flat" cmpd="sng">
            <a:solidFill>
              <a:schemeClr val="accent3"/>
            </a:solidFill>
            <a:prstDash val="solid"/>
            <a:round/>
            <a:headEnd type="none" w="sm" len="sm"/>
            <a:tailEnd type="none" w="sm" len="sm"/>
          </a:ln>
        </p:spPr>
      </p:cxnSp>
      <p:sp>
        <p:nvSpPr>
          <p:cNvPr id="430" name="Google Shape;430;p34"/>
          <p:cNvSpPr/>
          <p:nvPr/>
        </p:nvSpPr>
        <p:spPr>
          <a:xfrm flipH="1">
            <a:off x="5595772" y="261570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sp>
        <p:nvSpPr>
          <p:cNvPr id="431" name="Google Shape;431;p34"/>
          <p:cNvSpPr/>
          <p:nvPr/>
        </p:nvSpPr>
        <p:spPr>
          <a:xfrm>
            <a:off x="5595400" y="2757288"/>
            <a:ext cx="1185000" cy="128100"/>
          </a:xfrm>
          <a:prstGeom prst="parallelogram">
            <a:avLst>
              <a:gd name="adj" fmla="val 96952"/>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999999"/>
              </a:solidFill>
              <a:latin typeface="Arial"/>
              <a:ea typeface="Arial"/>
              <a:cs typeface="Arial"/>
              <a:sym typeface="Arial"/>
            </a:endParaRPr>
          </a:p>
        </p:txBody>
      </p:sp>
      <p:sp>
        <p:nvSpPr>
          <p:cNvPr id="432" name="Google Shape;432;p34"/>
          <p:cNvSpPr txBox="1"/>
          <p:nvPr/>
        </p:nvSpPr>
        <p:spPr>
          <a:xfrm>
            <a:off x="2436700" y="1832475"/>
            <a:ext cx="382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900">
                <a:solidFill>
                  <a:schemeClr val="lt1"/>
                </a:solidFill>
              </a:rPr>
              <a:t>2</a:t>
            </a:r>
            <a:r>
              <a:rPr lang="en-GB">
                <a:solidFill>
                  <a:schemeClr val="lt1"/>
                </a:solidFill>
              </a:rPr>
              <a:t>.</a:t>
            </a:r>
            <a:endParaRPr>
              <a:solidFill>
                <a:schemeClr val="lt1"/>
              </a:solidFill>
            </a:endParaRPr>
          </a:p>
        </p:txBody>
      </p:sp>
      <p:sp>
        <p:nvSpPr>
          <p:cNvPr id="433" name="Google Shape;433;p34"/>
          <p:cNvSpPr txBox="1"/>
          <p:nvPr/>
        </p:nvSpPr>
        <p:spPr>
          <a:xfrm>
            <a:off x="1227675" y="3954075"/>
            <a:ext cx="49398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rPr>
              <a:t>TOOLS USED: Google Colaboratory, Microsoft excel</a:t>
            </a:r>
            <a:endParaRPr>
              <a:solidFill>
                <a:schemeClr val="lt1"/>
              </a:solidFill>
            </a:endParaRPr>
          </a:p>
          <a:p>
            <a:pPr marL="0" lvl="0" indent="0" algn="l" rtl="0">
              <a:spcBef>
                <a:spcPts val="0"/>
              </a:spcBef>
              <a:spcAft>
                <a:spcPts val="0"/>
              </a:spcAft>
              <a:buNone/>
            </a:pPr>
            <a:r>
              <a:rPr lang="en-GB">
                <a:solidFill>
                  <a:schemeClr val="lt1"/>
                </a:solidFill>
              </a:rPr>
              <a:t>LANGUAGE : Python </a:t>
            </a:r>
            <a:endParaRPr>
              <a:solidFill>
                <a:schemeClr val="dk1"/>
              </a:solidFill>
            </a:endParaRPr>
          </a:p>
          <a:p>
            <a:pPr marL="0" lvl="0" indent="0" algn="l" rtl="0">
              <a:spcBef>
                <a:spcPts val="0"/>
              </a:spcBef>
              <a:spcAft>
                <a:spcPts val="0"/>
              </a:spcAft>
              <a:buNone/>
            </a:pPr>
            <a:endParaRPr>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5"/>
          <p:cNvSpPr txBox="1">
            <a:spLocks noGrp="1"/>
          </p:cNvSpPr>
          <p:nvPr>
            <p:ph type="title"/>
          </p:nvPr>
        </p:nvSpPr>
        <p:spPr>
          <a:xfrm>
            <a:off x="1367225" y="304875"/>
            <a:ext cx="4273800" cy="1470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800"/>
              <a:buNone/>
            </a:pPr>
            <a:r>
              <a:rPr lang="en-GB" b="1" i="1"/>
              <a:t>CONCLUSION / FUTURE WORK</a:t>
            </a:r>
            <a:endParaRPr b="1" i="1"/>
          </a:p>
        </p:txBody>
      </p:sp>
      <p:sp>
        <p:nvSpPr>
          <p:cNvPr id="439" name="Google Shape;439;p35"/>
          <p:cNvSpPr txBox="1">
            <a:spLocks noGrp="1"/>
          </p:cNvSpPr>
          <p:nvPr>
            <p:ph type="body" idx="1"/>
          </p:nvPr>
        </p:nvSpPr>
        <p:spPr>
          <a:xfrm>
            <a:off x="563550" y="1534700"/>
            <a:ext cx="8180400" cy="2526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1500">
                <a:solidFill>
                  <a:schemeClr val="lt1"/>
                </a:solidFill>
              </a:rPr>
              <a:t>We use some libraries  provided by Python to implement this project. After creating model, the algorithm of Logistic Regression gives us the test accuracy, which is 81.96%. Though we get a good result of 81.96% accuracy, that is not enough because it cannot guarantee that no wrong diagnosis happens. To improve accuracy, we hope to require more dataset. </a:t>
            </a:r>
            <a:r>
              <a:rPr lang="en-GB" sz="1400">
                <a:solidFill>
                  <a:schemeClr val="lt1"/>
                </a:solidFill>
                <a:highlight>
                  <a:schemeClr val="dk1"/>
                </a:highlight>
              </a:rPr>
              <a:t>There are many possible improvements that could be explored to improve the scalability and accuracy of this prediction system. In the future, to predict disease we want to try different diseases such as lung cancer and want to apply more models to this project to gain more accuracy.</a:t>
            </a:r>
            <a:endParaRPr sz="1400">
              <a:solidFill>
                <a:schemeClr val="lt1"/>
              </a:solidFill>
              <a:highlight>
                <a:schemeClr val="dk1"/>
              </a:highlight>
            </a:endParaRPr>
          </a:p>
          <a:p>
            <a:pPr marL="0" lvl="0" indent="0" algn="l" rtl="0">
              <a:lnSpc>
                <a:spcPct val="115000"/>
              </a:lnSpc>
              <a:spcBef>
                <a:spcPts val="1600"/>
              </a:spcBef>
              <a:spcAft>
                <a:spcPts val="1600"/>
              </a:spcAft>
              <a:buSzPts val="1100"/>
              <a:buNone/>
            </a:pPr>
            <a:endParaRPr sz="10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1132625"/>
            <a:ext cx="7038900" cy="487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TOC</a:t>
            </a:r>
            <a:endParaRPr/>
          </a:p>
        </p:txBody>
      </p:sp>
      <p:sp>
        <p:nvSpPr>
          <p:cNvPr id="235" name="Google Shape;235;p18"/>
          <p:cNvSpPr txBox="1"/>
          <p:nvPr/>
        </p:nvSpPr>
        <p:spPr>
          <a:xfrm>
            <a:off x="1294301" y="2097575"/>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chemeClr val="hlink"/>
                </a:solidFill>
                <a:uFill>
                  <a:noFill/>
                </a:uFill>
                <a:latin typeface="Arial"/>
                <a:ea typeface="Arial"/>
                <a:cs typeface="Arial"/>
                <a:sym typeface="Arial"/>
                <a:hlinkClick r:id="rId3" action="ppaction://hlinksldjump"/>
              </a:rPr>
              <a:t>Overview</a:t>
            </a:r>
            <a:endParaRPr sz="1800" b="0" i="0" u="none" strike="noStrike" cap="none">
              <a:solidFill>
                <a:srgbClr val="CACACA"/>
              </a:solidFill>
              <a:latin typeface="Arial"/>
              <a:ea typeface="Arial"/>
              <a:cs typeface="Arial"/>
              <a:sym typeface="Arial"/>
            </a:endParaRPr>
          </a:p>
        </p:txBody>
      </p:sp>
      <p:sp>
        <p:nvSpPr>
          <p:cNvPr id="236" name="Google Shape;236;p18"/>
          <p:cNvSpPr txBox="1"/>
          <p:nvPr/>
        </p:nvSpPr>
        <p:spPr>
          <a:xfrm>
            <a:off x="1294301" y="2423076"/>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chemeClr val="hlink"/>
                </a:solidFill>
                <a:uFill>
                  <a:noFill/>
                </a:uFill>
                <a:latin typeface="Arial"/>
                <a:ea typeface="Arial"/>
                <a:cs typeface="Arial"/>
                <a:sym typeface="Arial"/>
                <a:hlinkClick r:id="rId4" action="ppaction://hlinksldjump"/>
              </a:rPr>
              <a:t>Understanding the problems</a:t>
            </a:r>
            <a:endParaRPr sz="1400" b="0" i="0" u="none" strike="noStrike" cap="none">
              <a:solidFill>
                <a:srgbClr val="CACACA"/>
              </a:solidFill>
              <a:latin typeface="Arial"/>
              <a:ea typeface="Arial"/>
              <a:cs typeface="Arial"/>
              <a:sym typeface="Arial"/>
            </a:endParaRPr>
          </a:p>
        </p:txBody>
      </p:sp>
      <p:sp>
        <p:nvSpPr>
          <p:cNvPr id="237" name="Google Shape;237;p18"/>
          <p:cNvSpPr txBox="1"/>
          <p:nvPr/>
        </p:nvSpPr>
        <p:spPr>
          <a:xfrm>
            <a:off x="1294301" y="2748576"/>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chemeClr val="hlink"/>
                </a:solidFill>
                <a:uFill>
                  <a:noFill/>
                </a:uFill>
                <a:latin typeface="Arial"/>
                <a:ea typeface="Arial"/>
                <a:cs typeface="Arial"/>
                <a:sym typeface="Arial"/>
                <a:hlinkClick r:id="rId5" action="ppaction://hlinksldjump"/>
              </a:rPr>
              <a:t>Project objective</a:t>
            </a:r>
            <a:endParaRPr sz="1400" b="0" i="0" u="none" strike="noStrike" cap="none">
              <a:solidFill>
                <a:srgbClr val="CACACA"/>
              </a:solidFill>
              <a:latin typeface="Arial"/>
              <a:ea typeface="Arial"/>
              <a:cs typeface="Arial"/>
              <a:sym typeface="Arial"/>
            </a:endParaRPr>
          </a:p>
        </p:txBody>
      </p:sp>
      <p:sp>
        <p:nvSpPr>
          <p:cNvPr id="238" name="Google Shape;238;p18"/>
          <p:cNvSpPr txBox="1"/>
          <p:nvPr/>
        </p:nvSpPr>
        <p:spPr>
          <a:xfrm>
            <a:off x="1230001" y="3074077"/>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CACACA"/>
                </a:solidFill>
                <a:latin typeface="Arial"/>
                <a:ea typeface="Arial"/>
                <a:cs typeface="Arial"/>
                <a:sym typeface="Arial"/>
              </a:rPr>
              <a:t> </a:t>
            </a:r>
            <a:r>
              <a:rPr lang="en-GB" sz="1400" b="0" i="0" u="none" strike="noStrike" cap="none">
                <a:solidFill>
                  <a:schemeClr val="accent5"/>
                </a:solidFill>
                <a:latin typeface="Arial"/>
                <a:ea typeface="Arial"/>
                <a:cs typeface="Arial"/>
                <a:sym typeface="Arial"/>
              </a:rPr>
              <a:t>Features and Predictor</a:t>
            </a:r>
            <a:endParaRPr sz="1800" b="0" i="0" u="none" strike="noStrike" cap="none">
              <a:solidFill>
                <a:schemeClr val="accent5"/>
              </a:solidFill>
              <a:latin typeface="Arial"/>
              <a:ea typeface="Arial"/>
              <a:cs typeface="Arial"/>
              <a:sym typeface="Arial"/>
            </a:endParaRPr>
          </a:p>
        </p:txBody>
      </p:sp>
      <p:sp>
        <p:nvSpPr>
          <p:cNvPr id="239" name="Google Shape;239;p18"/>
          <p:cNvSpPr txBox="1"/>
          <p:nvPr/>
        </p:nvSpPr>
        <p:spPr>
          <a:xfrm>
            <a:off x="1294301" y="3399577"/>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a:solidFill>
                  <a:schemeClr val="accent5"/>
                </a:solidFill>
              </a:rPr>
              <a:t>Exploratory data analysis</a:t>
            </a:r>
            <a:endParaRPr sz="1800" b="0" i="0" u="none" strike="noStrike" cap="none">
              <a:solidFill>
                <a:schemeClr val="accent5"/>
              </a:solidFill>
              <a:latin typeface="Arial"/>
              <a:ea typeface="Arial"/>
              <a:cs typeface="Arial"/>
              <a:sym typeface="Arial"/>
            </a:endParaRPr>
          </a:p>
        </p:txBody>
      </p:sp>
      <p:sp>
        <p:nvSpPr>
          <p:cNvPr id="240" name="Google Shape;240;p18"/>
          <p:cNvSpPr txBox="1"/>
          <p:nvPr/>
        </p:nvSpPr>
        <p:spPr>
          <a:xfrm>
            <a:off x="1294300" y="3833400"/>
            <a:ext cx="3018300" cy="21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a:solidFill>
                  <a:schemeClr val="accent5"/>
                </a:solidFill>
              </a:rPr>
              <a:t>Model training &amp; getting model accuracy</a:t>
            </a:r>
            <a:endParaRPr sz="1800" b="0" i="0" u="none" strike="noStrike" cap="none">
              <a:solidFill>
                <a:schemeClr val="accent5"/>
              </a:solidFill>
              <a:latin typeface="Arial"/>
              <a:ea typeface="Arial"/>
              <a:cs typeface="Arial"/>
              <a:sym typeface="Arial"/>
            </a:endParaRPr>
          </a:p>
        </p:txBody>
      </p:sp>
      <p:sp>
        <p:nvSpPr>
          <p:cNvPr id="241" name="Google Shape;241;p18"/>
          <p:cNvSpPr txBox="1"/>
          <p:nvPr/>
        </p:nvSpPr>
        <p:spPr>
          <a:xfrm>
            <a:off x="4443276" y="2097575"/>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a:solidFill>
                  <a:schemeClr val="accent5"/>
                </a:solidFill>
              </a:rPr>
              <a:t>Building predictive system</a:t>
            </a:r>
            <a:endParaRPr sz="1800" b="0" i="0" u="none" strike="noStrike" cap="none">
              <a:solidFill>
                <a:schemeClr val="accent5"/>
              </a:solidFill>
              <a:latin typeface="Arial"/>
              <a:ea typeface="Arial"/>
              <a:cs typeface="Arial"/>
              <a:sym typeface="Arial"/>
            </a:endParaRPr>
          </a:p>
        </p:txBody>
      </p:sp>
      <p:sp>
        <p:nvSpPr>
          <p:cNvPr id="242" name="Google Shape;242;p18"/>
          <p:cNvSpPr txBox="1"/>
          <p:nvPr/>
        </p:nvSpPr>
        <p:spPr>
          <a:xfrm>
            <a:off x="4411176" y="3223475"/>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GB">
                <a:solidFill>
                  <a:schemeClr val="accent5"/>
                </a:solidFill>
              </a:rPr>
              <a:t>Conclusion and future work</a:t>
            </a:r>
            <a:endParaRPr sz="1400" b="0" i="0" u="none" strike="noStrike" cap="none">
              <a:solidFill>
                <a:schemeClr val="accent5"/>
              </a:solidFill>
              <a:latin typeface="Arial"/>
              <a:ea typeface="Arial"/>
              <a:cs typeface="Arial"/>
              <a:sym typeface="Arial"/>
            </a:endParaRPr>
          </a:p>
        </p:txBody>
      </p:sp>
      <p:sp>
        <p:nvSpPr>
          <p:cNvPr id="243" name="Google Shape;243;p18"/>
          <p:cNvSpPr txBox="1"/>
          <p:nvPr/>
        </p:nvSpPr>
        <p:spPr>
          <a:xfrm>
            <a:off x="4443275" y="2423075"/>
            <a:ext cx="2057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accent5"/>
                </a:solidFill>
              </a:rPr>
              <a:t>Limitations </a:t>
            </a:r>
            <a:endParaRPr>
              <a:solidFill>
                <a:schemeClr val="accent5"/>
              </a:solidFill>
            </a:endParaRPr>
          </a:p>
        </p:txBody>
      </p:sp>
      <p:sp>
        <p:nvSpPr>
          <p:cNvPr id="244" name="Google Shape;244;p18"/>
          <p:cNvSpPr txBox="1"/>
          <p:nvPr/>
        </p:nvSpPr>
        <p:spPr>
          <a:xfrm>
            <a:off x="4411175" y="2823275"/>
            <a:ext cx="2121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accent5"/>
                </a:solidFill>
              </a:rPr>
              <a:t>Tools &amp; Libraries</a:t>
            </a:r>
            <a:endParaRPr>
              <a:solidFill>
                <a:schemeClr val="accent5"/>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36"/>
          <p:cNvSpPr txBox="1">
            <a:spLocks noGrp="1"/>
          </p:cNvSpPr>
          <p:nvPr>
            <p:ph type="title"/>
          </p:nvPr>
        </p:nvSpPr>
        <p:spPr>
          <a:xfrm>
            <a:off x="645300" y="1833775"/>
            <a:ext cx="3063300" cy="692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Thank you!</a:t>
            </a:r>
            <a:endParaRPr/>
          </a:p>
        </p:txBody>
      </p:sp>
      <p:grpSp>
        <p:nvGrpSpPr>
          <p:cNvPr id="445" name="Google Shape;445;p36"/>
          <p:cNvGrpSpPr/>
          <p:nvPr/>
        </p:nvGrpSpPr>
        <p:grpSpPr>
          <a:xfrm>
            <a:off x="4066820" y="1553491"/>
            <a:ext cx="3159984" cy="2439109"/>
            <a:chOff x="3553042" y="1657806"/>
            <a:chExt cx="3461100" cy="2671532"/>
          </a:xfrm>
        </p:grpSpPr>
        <p:sp>
          <p:nvSpPr>
            <p:cNvPr id="446" name="Google Shape;446;p3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3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3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3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3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3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3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3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54" name="Google Shape;454;p36" descr="offset_comp_342327_edited.jpg"/>
          <p:cNvPicPr preferRelativeResize="0"/>
          <p:nvPr/>
        </p:nvPicPr>
        <p:blipFill rotWithShape="1">
          <a:blip r:embed="rId3">
            <a:alphaModFix/>
          </a:blip>
          <a:srcRect l="45356" t="50734" r="19580" b="26214"/>
          <a:stretch/>
        </p:blipFill>
        <p:spPr>
          <a:xfrm>
            <a:off x="4115130" y="1605638"/>
            <a:ext cx="3063300" cy="1745700"/>
          </a:xfrm>
          <a:prstGeom prst="rect">
            <a:avLst/>
          </a:prstGeom>
          <a:noFill/>
          <a:ln>
            <a:noFill/>
          </a:ln>
        </p:spPr>
      </p:pic>
      <p:sp>
        <p:nvSpPr>
          <p:cNvPr id="455" name="Google Shape;455;p36"/>
          <p:cNvSpPr/>
          <p:nvPr/>
        </p:nvSpPr>
        <p:spPr>
          <a:xfrm flipH="1">
            <a:off x="4114917" y="1606596"/>
            <a:ext cx="3063300" cy="1743300"/>
          </a:xfrm>
          <a:prstGeom prst="rtTriangle">
            <a:avLst/>
          </a:prstGeom>
          <a:solidFill>
            <a:srgbClr val="000000">
              <a:alpha val="392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6" name="Google Shape;456;p36"/>
          <p:cNvGrpSpPr/>
          <p:nvPr/>
        </p:nvGrpSpPr>
        <p:grpSpPr>
          <a:xfrm>
            <a:off x="6762480" y="2546254"/>
            <a:ext cx="1024386" cy="1522884"/>
            <a:chOff x="6505573" y="2745170"/>
            <a:chExt cx="1122000" cy="1668000"/>
          </a:xfrm>
        </p:grpSpPr>
        <p:sp>
          <p:nvSpPr>
            <p:cNvPr id="457" name="Google Shape;457;p36"/>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019"/>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36"/>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36"/>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36"/>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61" name="Google Shape;461;p36" descr="offset_comp_342327_edited.jpg"/>
          <p:cNvPicPr preferRelativeResize="0"/>
          <p:nvPr/>
        </p:nvPicPr>
        <p:blipFill rotWithShape="1">
          <a:blip r:embed="rId3">
            <a:alphaModFix/>
          </a:blip>
          <a:srcRect l="53168" t="53058" r="26237" b="16018"/>
          <a:stretch/>
        </p:blipFill>
        <p:spPr>
          <a:xfrm>
            <a:off x="6762097" y="2613771"/>
            <a:ext cx="1024200" cy="1333200"/>
          </a:xfrm>
          <a:prstGeom prst="rect">
            <a:avLst/>
          </a:prstGeom>
          <a:noFill/>
          <a:ln>
            <a:noFill/>
          </a:ln>
        </p:spPr>
      </p:pic>
      <p:sp>
        <p:nvSpPr>
          <p:cNvPr id="462" name="Google Shape;462;p36"/>
          <p:cNvSpPr/>
          <p:nvPr/>
        </p:nvSpPr>
        <p:spPr>
          <a:xfrm flipH="1">
            <a:off x="6762011" y="2613990"/>
            <a:ext cx="1024200" cy="1333200"/>
          </a:xfrm>
          <a:prstGeom prst="rtTriangle">
            <a:avLst/>
          </a:prstGeom>
          <a:solidFill>
            <a:srgbClr val="000000">
              <a:alpha val="392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3" name="Google Shape;463;p36"/>
          <p:cNvGrpSpPr/>
          <p:nvPr/>
        </p:nvGrpSpPr>
        <p:grpSpPr>
          <a:xfrm>
            <a:off x="6405845" y="3121897"/>
            <a:ext cx="520684" cy="1036471"/>
            <a:chOff x="9543736" y="4486132"/>
            <a:chExt cx="570300" cy="1135236"/>
          </a:xfrm>
        </p:grpSpPr>
        <p:sp>
          <p:nvSpPr>
            <p:cNvPr id="464" name="Google Shape;464;p36"/>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019"/>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36"/>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36"/>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36"/>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68" name="Google Shape;468;p36" descr="offset_comp_342327_edited.jpg"/>
          <p:cNvPicPr preferRelativeResize="0"/>
          <p:nvPr/>
        </p:nvPicPr>
        <p:blipFill rotWithShape="1">
          <a:blip r:embed="rId3">
            <a:alphaModFix/>
          </a:blip>
          <a:srcRect l="41330" t="42211" r="47979" b="36733"/>
          <a:stretch/>
        </p:blipFill>
        <p:spPr>
          <a:xfrm>
            <a:off x="6405412" y="3121559"/>
            <a:ext cx="520500" cy="888900"/>
          </a:xfrm>
          <a:prstGeom prst="round2SameRect">
            <a:avLst>
              <a:gd name="adj1" fmla="val 4129"/>
              <a:gd name="adj2" fmla="val 0"/>
            </a:avLst>
          </a:prstGeom>
          <a:noFill/>
          <a:ln>
            <a:noFill/>
          </a:ln>
        </p:spPr>
      </p:pic>
      <p:sp>
        <p:nvSpPr>
          <p:cNvPr id="469" name="Google Shape;469;p36"/>
          <p:cNvSpPr/>
          <p:nvPr/>
        </p:nvSpPr>
        <p:spPr>
          <a:xfrm flipH="1">
            <a:off x="6405284" y="3142709"/>
            <a:ext cx="520500" cy="867900"/>
          </a:xfrm>
          <a:prstGeom prst="rtTriangle">
            <a:avLst/>
          </a:prstGeom>
          <a:solidFill>
            <a:srgbClr val="000000">
              <a:alpha val="3921"/>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70" name="Google Shape;470;p36"/>
          <p:cNvGrpSpPr/>
          <p:nvPr/>
        </p:nvGrpSpPr>
        <p:grpSpPr>
          <a:xfrm>
            <a:off x="7564804" y="3443361"/>
            <a:ext cx="455496" cy="692277"/>
            <a:chOff x="7384375" y="3728000"/>
            <a:chExt cx="498900" cy="758244"/>
          </a:xfrm>
        </p:grpSpPr>
        <p:sp>
          <p:nvSpPr>
            <p:cNvPr id="471" name="Google Shape;471;p36"/>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36"/>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36"/>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36"/>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019"/>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75" name="Google Shape;475;p36"/>
          <p:cNvGrpSpPr/>
          <p:nvPr/>
        </p:nvGrpSpPr>
        <p:grpSpPr>
          <a:xfrm>
            <a:off x="7564836" y="3561758"/>
            <a:ext cx="478081" cy="462776"/>
            <a:chOff x="7384385" y="3857442"/>
            <a:chExt cx="523637" cy="506874"/>
          </a:xfrm>
        </p:grpSpPr>
        <p:sp>
          <p:nvSpPr>
            <p:cNvPr id="476" name="Google Shape;476;p36"/>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77" name="Google Shape;477;p36"/>
            <p:cNvGrpSpPr/>
            <p:nvPr/>
          </p:nvGrpSpPr>
          <p:grpSpPr>
            <a:xfrm>
              <a:off x="7384385" y="3857442"/>
              <a:ext cx="523637" cy="498900"/>
              <a:chOff x="7384385" y="3857442"/>
              <a:chExt cx="523637" cy="498900"/>
            </a:xfrm>
          </p:grpSpPr>
          <p:sp>
            <p:nvSpPr>
              <p:cNvPr id="478" name="Google Shape;478;p36"/>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36"/>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480" name="Google Shape;480;p36" descr="offset_comp_342327_edited.jpg"/>
          <p:cNvPicPr preferRelativeResize="0"/>
          <p:nvPr/>
        </p:nvPicPr>
        <p:blipFill rotWithShape="1">
          <a:blip r:embed="rId3">
            <a:alphaModFix/>
          </a:blip>
          <a:srcRect l="48584" t="47335" r="37425" b="36556"/>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481" name="Google Shape;481;p36"/>
          <p:cNvGrpSpPr/>
          <p:nvPr/>
        </p:nvGrpSpPr>
        <p:grpSpPr>
          <a:xfrm>
            <a:off x="8110843" y="3443361"/>
            <a:ext cx="435785" cy="692277"/>
            <a:chOff x="7982421" y="3727763"/>
            <a:chExt cx="477311" cy="758244"/>
          </a:xfrm>
        </p:grpSpPr>
        <p:sp>
          <p:nvSpPr>
            <p:cNvPr id="482" name="Google Shape;482;p36"/>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019"/>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36"/>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36"/>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36"/>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36"/>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019"/>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36"/>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36"/>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36"/>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490" name="Google Shape;490;p36" descr="offset_comp_342327_edited.jpg"/>
          <p:cNvPicPr preferRelativeResize="0"/>
          <p:nvPr/>
        </p:nvPicPr>
        <p:blipFill rotWithShape="1">
          <a:blip r:embed="rId3">
            <a:alphaModFix/>
          </a:blip>
          <a:srcRect l="49668" t="55914" r="37351" b="27091"/>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19"/>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Overview</a:t>
            </a:r>
            <a:endParaRPr/>
          </a:p>
        </p:txBody>
      </p:sp>
      <p:sp>
        <p:nvSpPr>
          <p:cNvPr id="250" name="Google Shape;250;p19"/>
          <p:cNvSpPr txBox="1">
            <a:spLocks noGrp="1"/>
          </p:cNvSpPr>
          <p:nvPr>
            <p:ph type="body" idx="1"/>
          </p:nvPr>
        </p:nvSpPr>
        <p:spPr>
          <a:xfrm>
            <a:off x="1404650" y="1029250"/>
            <a:ext cx="7038900" cy="2911200"/>
          </a:xfrm>
          <a:prstGeom prst="rect">
            <a:avLst/>
          </a:prstGeom>
          <a:noFill/>
          <a:ln>
            <a:noFill/>
          </a:ln>
        </p:spPr>
        <p:txBody>
          <a:bodyPr spcFirstLastPara="1" wrap="square" lIns="91425" tIns="91425" rIns="91425" bIns="91425" anchor="t" anchorCtr="0">
            <a:noAutofit/>
          </a:bodyPr>
          <a:lstStyle/>
          <a:p>
            <a:pPr marL="0" lvl="0" indent="0" algn="l" rtl="0">
              <a:lnSpc>
                <a:spcPct val="135714"/>
              </a:lnSpc>
              <a:spcBef>
                <a:spcPts val="0"/>
              </a:spcBef>
              <a:spcAft>
                <a:spcPts val="0"/>
              </a:spcAft>
              <a:buSzPts val="1300"/>
              <a:buNone/>
            </a:pPr>
            <a:endParaRPr sz="1050">
              <a:solidFill>
                <a:srgbClr val="000000"/>
              </a:solidFill>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SzPts val="1300"/>
              <a:buNone/>
            </a:pPr>
            <a:endParaRPr sz="1050">
              <a:solidFill>
                <a:srgbClr val="000000"/>
              </a:solidFill>
              <a:highlight>
                <a:srgbClr val="FFFFFE"/>
              </a:highlight>
              <a:latin typeface="Courier New"/>
              <a:ea typeface="Courier New"/>
              <a:cs typeface="Courier New"/>
              <a:sym typeface="Courier New"/>
            </a:endParaRPr>
          </a:p>
          <a:p>
            <a:pPr marL="0" lvl="0" indent="0" algn="l" rtl="0">
              <a:lnSpc>
                <a:spcPct val="135714"/>
              </a:lnSpc>
              <a:spcBef>
                <a:spcPts val="0"/>
              </a:spcBef>
              <a:spcAft>
                <a:spcPts val="0"/>
              </a:spcAft>
              <a:buSzPts val="1300"/>
              <a:buNone/>
            </a:pPr>
            <a:r>
              <a:rPr lang="en-GB"/>
              <a:t>WHO announced that cardiovascular diseases is the top one killer over the world. There are seventeen million people died from it every year, especially heart disease. Prevention is better than cure. If we can evaluate the risk of every patient who probably has heart disease, that is, not only patients but also everyone can do something earlier to keep illness away.</a:t>
            </a:r>
            <a:endParaRPr/>
          </a:p>
          <a:p>
            <a:pPr marL="0" lvl="0" indent="0" algn="l" rtl="0">
              <a:lnSpc>
                <a:spcPct val="135714"/>
              </a:lnSpc>
              <a:spcBef>
                <a:spcPts val="0"/>
              </a:spcBef>
              <a:spcAft>
                <a:spcPts val="0"/>
              </a:spcAft>
              <a:buSzPts val="1300"/>
              <a:buNone/>
            </a:pPr>
            <a:endParaRPr/>
          </a:p>
          <a:p>
            <a:pPr marL="0" lvl="0" indent="0" algn="l" rtl="0">
              <a:lnSpc>
                <a:spcPct val="135714"/>
              </a:lnSpc>
              <a:spcBef>
                <a:spcPts val="0"/>
              </a:spcBef>
              <a:spcAft>
                <a:spcPts val="0"/>
              </a:spcAft>
              <a:buSzPts val="1300"/>
              <a:buNone/>
            </a:pPr>
            <a:r>
              <a:rPr lang="en-GB"/>
              <a:t>This database contains 14 physical attributes based on physical testing of a patient. Blood samples are taken and the patient also conducts a brief exercise test. The "goal" field refers to the presence of heart disease in the patient. It is integer (0 for no presence, 1 for presence). In general, to confirm 100% if a patient has heart disease can be quite an invasive process, so if we can create a model that accurately predicts the likelihood of heart disease, we can help avoid expensive and invasive procedures.</a:t>
            </a:r>
            <a:endParaRPr/>
          </a:p>
          <a:p>
            <a:pPr marL="0" lvl="0" indent="0" algn="l" rtl="0">
              <a:lnSpc>
                <a:spcPct val="135714"/>
              </a:lnSpc>
              <a:spcBef>
                <a:spcPts val="0"/>
              </a:spcBef>
              <a:spcAft>
                <a:spcPts val="0"/>
              </a:spcAft>
              <a:buSzPts val="1300"/>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0"/>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Understanding the problems</a:t>
            </a:r>
            <a:endParaRPr/>
          </a:p>
        </p:txBody>
      </p:sp>
      <p:sp>
        <p:nvSpPr>
          <p:cNvPr id="256" name="Google Shape;256;p20"/>
          <p:cNvSpPr txBox="1"/>
          <p:nvPr/>
        </p:nvSpPr>
        <p:spPr>
          <a:xfrm>
            <a:off x="771525" y="1743650"/>
            <a:ext cx="664500" cy="808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a:solidFill>
                  <a:srgbClr val="FFFFFF"/>
                </a:solidFill>
                <a:latin typeface="Arial"/>
                <a:ea typeface="Arial"/>
                <a:cs typeface="Arial"/>
                <a:sym typeface="Arial"/>
              </a:rPr>
              <a:t>01</a:t>
            </a:r>
            <a:endParaRPr sz="1400" b="0"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rgbClr val="FFFFFF"/>
              </a:solidFill>
              <a:latin typeface="Arial"/>
              <a:ea typeface="Arial"/>
              <a:cs typeface="Arial"/>
              <a:sym typeface="Arial"/>
            </a:endParaRPr>
          </a:p>
        </p:txBody>
      </p:sp>
      <p:sp>
        <p:nvSpPr>
          <p:cNvPr id="257" name="Google Shape;257;p20"/>
          <p:cNvSpPr txBox="1">
            <a:spLocks noGrp="1"/>
          </p:cNvSpPr>
          <p:nvPr>
            <p:ph type="body" idx="1"/>
          </p:nvPr>
        </p:nvSpPr>
        <p:spPr>
          <a:xfrm>
            <a:off x="1436025" y="1636525"/>
            <a:ext cx="7367100" cy="1192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GB">
                <a:solidFill>
                  <a:srgbClr val="FFFFFF"/>
                </a:solidFill>
              </a:rPr>
              <a:t>Our problem is that we want to predict whether patients have heart disease by given some features of users. This is important to medical fields. If such a prediction is accurate enough, we can not only avoid wrong diagnosis but also save human resources</a:t>
            </a:r>
            <a:endParaRPr>
              <a:solidFill>
                <a:srgbClr val="FFFFFF"/>
              </a:solidFill>
            </a:endParaRPr>
          </a:p>
          <a:p>
            <a:pPr marL="0" lvl="0" indent="0" algn="l" rtl="0">
              <a:lnSpc>
                <a:spcPct val="115000"/>
              </a:lnSpc>
              <a:spcBef>
                <a:spcPts val="1600"/>
              </a:spcBef>
              <a:spcAft>
                <a:spcPts val="0"/>
              </a:spcAft>
              <a:buSzPts val="1300"/>
              <a:buNone/>
            </a:pPr>
            <a:endParaRPr>
              <a:solidFill>
                <a:srgbClr val="FFFFFF"/>
              </a:solidFill>
            </a:endParaRPr>
          </a:p>
          <a:p>
            <a:pPr marL="0" lvl="0" indent="0" algn="l" rtl="0">
              <a:lnSpc>
                <a:spcPct val="115000"/>
              </a:lnSpc>
              <a:spcBef>
                <a:spcPts val="1600"/>
              </a:spcBef>
              <a:spcAft>
                <a:spcPts val="1600"/>
              </a:spcAft>
              <a:buSzPts val="1300"/>
              <a:buNone/>
            </a:pPr>
            <a:endParaRPr>
              <a:solidFill>
                <a:srgbClr val="FFFFFF"/>
              </a:solidFill>
            </a:endParaRPr>
          </a:p>
        </p:txBody>
      </p:sp>
      <p:sp>
        <p:nvSpPr>
          <p:cNvPr id="258" name="Google Shape;258;p20"/>
          <p:cNvSpPr txBox="1"/>
          <p:nvPr/>
        </p:nvSpPr>
        <p:spPr>
          <a:xfrm>
            <a:off x="737325" y="2571750"/>
            <a:ext cx="732900" cy="808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a:solidFill>
                  <a:srgbClr val="FFFFFF"/>
                </a:solidFill>
                <a:latin typeface="Arial"/>
                <a:ea typeface="Arial"/>
                <a:cs typeface="Arial"/>
                <a:sym typeface="Arial"/>
              </a:rPr>
              <a:t>02</a:t>
            </a:r>
            <a:endParaRPr sz="1400" b="0" i="0" u="none" strike="noStrike" cap="none">
              <a:solidFill>
                <a:srgbClr val="FFFFFF"/>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rgbClr val="FFFFFF"/>
              </a:solidFill>
              <a:latin typeface="Arial"/>
              <a:ea typeface="Arial"/>
              <a:cs typeface="Arial"/>
              <a:sym typeface="Arial"/>
            </a:endParaRPr>
          </a:p>
        </p:txBody>
      </p:sp>
      <p:sp>
        <p:nvSpPr>
          <p:cNvPr id="259" name="Google Shape;259;p20"/>
          <p:cNvSpPr txBox="1">
            <a:spLocks noGrp="1"/>
          </p:cNvSpPr>
          <p:nvPr>
            <p:ph type="body" idx="1"/>
          </p:nvPr>
        </p:nvSpPr>
        <p:spPr>
          <a:xfrm>
            <a:off x="1470225" y="2658525"/>
            <a:ext cx="7230900" cy="808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GB">
                <a:solidFill>
                  <a:srgbClr val="FFFFFF"/>
                </a:solidFill>
              </a:rPr>
              <a:t>When a patient without a heart disease is diagnosed with heart disease, he will fall into unnecessary panic and when a patient with heart disease is not diagnosed with heart disease, he will miss the best chance to cure his disease. Such wrong diagnosis is painful to both patients and hospitals.</a:t>
            </a:r>
            <a:endParaRPr>
              <a:solidFill>
                <a:srgbClr val="FFFFFF"/>
              </a:solidFill>
            </a:endParaRPr>
          </a:p>
          <a:p>
            <a:pPr marL="0" lvl="0" indent="0" algn="l" rtl="0">
              <a:lnSpc>
                <a:spcPct val="115000"/>
              </a:lnSpc>
              <a:spcBef>
                <a:spcPts val="1600"/>
              </a:spcBef>
              <a:spcAft>
                <a:spcPts val="1600"/>
              </a:spcAft>
              <a:buSzPts val="1300"/>
              <a:buNone/>
            </a:pPr>
            <a:endParaRPr>
              <a:solidFill>
                <a:srgbClr val="FFFFFF"/>
              </a:solidFill>
            </a:endParaRPr>
          </a:p>
        </p:txBody>
      </p:sp>
      <p:sp>
        <p:nvSpPr>
          <p:cNvPr id="260" name="Google Shape;260;p20"/>
          <p:cNvSpPr txBox="1"/>
          <p:nvPr/>
        </p:nvSpPr>
        <p:spPr>
          <a:xfrm>
            <a:off x="703125" y="3917369"/>
            <a:ext cx="732900" cy="808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GB" sz="2400" b="0" i="0" u="none" strike="noStrike" cap="none">
                <a:solidFill>
                  <a:srgbClr val="FFFFFF"/>
                </a:solidFill>
                <a:latin typeface="Arial"/>
                <a:ea typeface="Arial"/>
                <a:cs typeface="Arial"/>
                <a:sym typeface="Arial"/>
              </a:rPr>
              <a:t>03</a:t>
            </a:r>
            <a:endParaRPr sz="1300" b="0" i="0" u="none" strike="noStrike" cap="none">
              <a:solidFill>
                <a:srgbClr val="FFFFFF"/>
              </a:solidFill>
              <a:latin typeface="Arial"/>
              <a:ea typeface="Arial"/>
              <a:cs typeface="Arial"/>
              <a:sym typeface="Arial"/>
            </a:endParaRPr>
          </a:p>
        </p:txBody>
      </p:sp>
      <p:sp>
        <p:nvSpPr>
          <p:cNvPr id="261" name="Google Shape;261;p20"/>
          <p:cNvSpPr txBox="1">
            <a:spLocks noGrp="1"/>
          </p:cNvSpPr>
          <p:nvPr>
            <p:ph type="body" idx="1"/>
          </p:nvPr>
        </p:nvSpPr>
        <p:spPr>
          <a:xfrm>
            <a:off x="1470225" y="3846900"/>
            <a:ext cx="6437400" cy="535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GB">
                <a:solidFill>
                  <a:srgbClr val="FFFFFF"/>
                </a:solidFill>
              </a:rPr>
              <a:t>With accurate predictions, we can solve the unnecessary trouble. Besides, if we can apply our machine learning tool into medical prediction, we will save human resource because we do not need complicated diagnosis process in hospitals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1"/>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r>
              <a:rPr lang="en-GB"/>
              <a:t>Project objective</a:t>
            </a:r>
            <a:endParaRPr/>
          </a:p>
        </p:txBody>
      </p:sp>
      <p:sp>
        <p:nvSpPr>
          <p:cNvPr id="267" name="Google Shape;267;p21"/>
          <p:cNvSpPr txBox="1">
            <a:spLocks noGrp="1"/>
          </p:cNvSpPr>
          <p:nvPr>
            <p:ph type="body" idx="1"/>
          </p:nvPr>
        </p:nvSpPr>
        <p:spPr>
          <a:xfrm>
            <a:off x="4018025" y="1567550"/>
            <a:ext cx="4318500" cy="1766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GB"/>
              <a:t>Our project object is to detect whether patients have heart disease or not by given a number of features from patients. The motivation of our project is to save human resources in medical centers and improve accuracy of diagnosis. In our project we used different methods to visualise data and trained machine learning model to detect heart disease by using Logistic Regression model.</a:t>
            </a:r>
            <a:endParaRPr>
              <a:latin typeface="Arial"/>
              <a:ea typeface="Arial"/>
              <a:cs typeface="Arial"/>
              <a:sym typeface="Arial"/>
            </a:endParaRPr>
          </a:p>
          <a:p>
            <a:pPr marL="0" lvl="0" indent="0" algn="l" rtl="0">
              <a:lnSpc>
                <a:spcPct val="115000"/>
              </a:lnSpc>
              <a:spcBef>
                <a:spcPts val="1600"/>
              </a:spcBef>
              <a:spcAft>
                <a:spcPts val="1600"/>
              </a:spcAft>
              <a:buSzPts val="1300"/>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2"/>
          <p:cNvSpPr txBox="1">
            <a:spLocks noGrp="1"/>
          </p:cNvSpPr>
          <p:nvPr>
            <p:ph type="title"/>
          </p:nvPr>
        </p:nvSpPr>
        <p:spPr>
          <a:xfrm>
            <a:off x="1181950" y="100550"/>
            <a:ext cx="3798900" cy="709800"/>
          </a:xfrm>
          <a:prstGeom prst="rect">
            <a:avLst/>
          </a:prstGeom>
          <a:noFill/>
          <a:ln>
            <a:noFill/>
          </a:ln>
        </p:spPr>
        <p:txBody>
          <a:bodyPr spcFirstLastPara="1" wrap="square" lIns="91425" tIns="91425" rIns="91425" bIns="91425" anchor="t" anchorCtr="0">
            <a:noAutofit/>
          </a:bodyPr>
          <a:lstStyle/>
          <a:p>
            <a:pPr marL="0" lvl="0" indent="0" algn="l" rtl="0">
              <a:lnSpc>
                <a:spcPct val="117391"/>
              </a:lnSpc>
              <a:spcBef>
                <a:spcPts val="4500"/>
              </a:spcBef>
              <a:spcAft>
                <a:spcPts val="0"/>
              </a:spcAft>
              <a:buSzPts val="2400"/>
              <a:buNone/>
            </a:pPr>
            <a:r>
              <a:rPr lang="en-GB" sz="2250">
                <a:highlight>
                  <a:schemeClr val="dk1"/>
                </a:highlight>
                <a:latin typeface="Arial"/>
                <a:ea typeface="Arial"/>
                <a:cs typeface="Arial"/>
                <a:sym typeface="Arial"/>
              </a:rPr>
              <a:t>Features &amp; Predictor:</a:t>
            </a:r>
            <a:endParaRPr sz="2250">
              <a:highlight>
                <a:schemeClr val="dk1"/>
              </a:highlight>
              <a:latin typeface="Arial"/>
              <a:ea typeface="Arial"/>
              <a:cs typeface="Arial"/>
              <a:sym typeface="Arial"/>
            </a:endParaRPr>
          </a:p>
          <a:p>
            <a:pPr marL="0" lvl="0" indent="0" algn="l" rtl="0">
              <a:lnSpc>
                <a:spcPct val="100000"/>
              </a:lnSpc>
              <a:spcBef>
                <a:spcPts val="0"/>
              </a:spcBef>
              <a:spcAft>
                <a:spcPts val="0"/>
              </a:spcAft>
              <a:buSzPts val="2400"/>
              <a:buNone/>
            </a:pPr>
            <a:r>
              <a:rPr lang="en-GB"/>
              <a:t> </a:t>
            </a:r>
            <a:endParaRPr/>
          </a:p>
        </p:txBody>
      </p:sp>
      <p:sp>
        <p:nvSpPr>
          <p:cNvPr id="273" name="Google Shape;273;p22"/>
          <p:cNvSpPr txBox="1">
            <a:spLocks noGrp="1"/>
          </p:cNvSpPr>
          <p:nvPr>
            <p:ph type="body" idx="1"/>
          </p:nvPr>
        </p:nvSpPr>
        <p:spPr>
          <a:xfrm>
            <a:off x="836750" y="707275"/>
            <a:ext cx="8307300" cy="46947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1. </a:t>
            </a:r>
            <a:r>
              <a:rPr lang="en-GB" sz="1000" b="1">
                <a:highlight>
                  <a:schemeClr val="dk1"/>
                </a:highlight>
                <a:latin typeface="Verdana"/>
                <a:ea typeface="Verdana"/>
                <a:cs typeface="Verdana"/>
                <a:sym typeface="Verdana"/>
              </a:rPr>
              <a:t>age</a:t>
            </a:r>
            <a:r>
              <a:rPr lang="en-GB" sz="1000">
                <a:highlight>
                  <a:schemeClr val="dk1"/>
                </a:highlight>
                <a:latin typeface="Verdana"/>
                <a:ea typeface="Verdana"/>
                <a:cs typeface="Verdana"/>
                <a:sym typeface="Verdana"/>
              </a:rPr>
              <a:t> (#)</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2. </a:t>
            </a:r>
            <a:r>
              <a:rPr lang="en-GB" sz="1000" b="1">
                <a:highlight>
                  <a:schemeClr val="dk1"/>
                </a:highlight>
                <a:latin typeface="Verdana"/>
                <a:ea typeface="Verdana"/>
                <a:cs typeface="Verdana"/>
                <a:sym typeface="Verdana"/>
              </a:rPr>
              <a:t>sex</a:t>
            </a:r>
            <a:r>
              <a:rPr lang="en-GB" sz="1000">
                <a:highlight>
                  <a:schemeClr val="dk1"/>
                </a:highlight>
                <a:latin typeface="Verdana"/>
                <a:ea typeface="Verdana"/>
                <a:cs typeface="Verdana"/>
                <a:sym typeface="Verdana"/>
              </a:rPr>
              <a:t> : 1= Male, 0= Female (</a:t>
            </a:r>
            <a:r>
              <a:rPr lang="en-GB" sz="1000" i="1">
                <a:highlight>
                  <a:schemeClr val="dk1"/>
                </a:highlight>
                <a:latin typeface="Verdana"/>
                <a:ea typeface="Verdana"/>
                <a:cs typeface="Verdana"/>
                <a:sym typeface="Verdana"/>
              </a:rPr>
              <a:t>Binary</a:t>
            </a:r>
            <a:r>
              <a:rPr lang="en-GB" sz="1000">
                <a:highlight>
                  <a:schemeClr val="dk1"/>
                </a:highlight>
                <a:latin typeface="Verdana"/>
                <a:ea typeface="Verdana"/>
                <a:cs typeface="Verdana"/>
                <a:sym typeface="Verdana"/>
              </a:rPr>
              <a:t>)</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3. (</a:t>
            </a:r>
            <a:r>
              <a:rPr lang="en-GB" sz="1000" b="1">
                <a:highlight>
                  <a:schemeClr val="dk1"/>
                </a:highlight>
                <a:latin typeface="Verdana"/>
                <a:ea typeface="Verdana"/>
                <a:cs typeface="Verdana"/>
                <a:sym typeface="Verdana"/>
              </a:rPr>
              <a:t>cp</a:t>
            </a:r>
            <a:r>
              <a:rPr lang="en-GB" sz="1000">
                <a:highlight>
                  <a:schemeClr val="dk1"/>
                </a:highlight>
                <a:latin typeface="Verdana"/>
                <a:ea typeface="Verdana"/>
                <a:cs typeface="Verdana"/>
                <a:sym typeface="Verdana"/>
              </a:rPr>
              <a:t>)chest pain type (4 values -</a:t>
            </a:r>
            <a:r>
              <a:rPr lang="en-GB" sz="1000" i="1">
                <a:highlight>
                  <a:schemeClr val="dk1"/>
                </a:highlight>
                <a:latin typeface="Verdana"/>
                <a:ea typeface="Verdana"/>
                <a:cs typeface="Verdana"/>
                <a:sym typeface="Verdana"/>
              </a:rPr>
              <a:t>Ordinal</a:t>
            </a:r>
            <a:r>
              <a:rPr lang="en-GB" sz="1000">
                <a:highlight>
                  <a:schemeClr val="dk1"/>
                </a:highlight>
                <a:latin typeface="Verdana"/>
                <a:ea typeface="Verdana"/>
                <a:cs typeface="Verdana"/>
                <a:sym typeface="Verdana"/>
              </a:rPr>
              <a:t>):Value 1: typical angina ,Value 2: atypical angina, Value 3: non-anginal pain , Value 4: asymptomatic</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4. (</a:t>
            </a:r>
            <a:r>
              <a:rPr lang="en-GB" sz="1000" b="1">
                <a:highlight>
                  <a:schemeClr val="dk1"/>
                </a:highlight>
                <a:latin typeface="Verdana"/>
                <a:ea typeface="Verdana"/>
                <a:cs typeface="Verdana"/>
                <a:sym typeface="Verdana"/>
              </a:rPr>
              <a:t>trestbps</a:t>
            </a:r>
            <a:r>
              <a:rPr lang="en-GB" sz="1000">
                <a:highlight>
                  <a:schemeClr val="dk1"/>
                </a:highlight>
                <a:latin typeface="Verdana"/>
                <a:ea typeface="Verdana"/>
                <a:cs typeface="Verdana"/>
                <a:sym typeface="Verdana"/>
              </a:rPr>
              <a:t>) resting blood pressure (#)</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5. (</a:t>
            </a:r>
            <a:r>
              <a:rPr lang="en-GB" sz="1000" b="1">
                <a:highlight>
                  <a:schemeClr val="dk1"/>
                </a:highlight>
                <a:latin typeface="Verdana"/>
                <a:ea typeface="Verdana"/>
                <a:cs typeface="Verdana"/>
                <a:sym typeface="Verdana"/>
              </a:rPr>
              <a:t>chol</a:t>
            </a:r>
            <a:r>
              <a:rPr lang="en-GB" sz="1000">
                <a:highlight>
                  <a:schemeClr val="dk1"/>
                </a:highlight>
                <a:latin typeface="Verdana"/>
                <a:ea typeface="Verdana"/>
                <a:cs typeface="Verdana"/>
                <a:sym typeface="Verdana"/>
              </a:rPr>
              <a:t>) serum cholesterol in mg/dl (#)</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6. (</a:t>
            </a:r>
            <a:r>
              <a:rPr lang="en-GB" sz="1000" b="1">
                <a:highlight>
                  <a:schemeClr val="dk1"/>
                </a:highlight>
                <a:latin typeface="Verdana"/>
                <a:ea typeface="Verdana"/>
                <a:cs typeface="Verdana"/>
                <a:sym typeface="Verdana"/>
              </a:rPr>
              <a:t>fbs</a:t>
            </a:r>
            <a:r>
              <a:rPr lang="en-GB" sz="1000">
                <a:highlight>
                  <a:schemeClr val="dk1"/>
                </a:highlight>
                <a:latin typeface="Verdana"/>
                <a:ea typeface="Verdana"/>
                <a:cs typeface="Verdana"/>
                <a:sym typeface="Verdana"/>
              </a:rPr>
              <a:t>)fasting blood sugar &gt; 120 mg/dl(</a:t>
            </a:r>
            <a:r>
              <a:rPr lang="en-GB" sz="1000" i="1">
                <a:highlight>
                  <a:schemeClr val="dk1"/>
                </a:highlight>
                <a:latin typeface="Verdana"/>
                <a:ea typeface="Verdana"/>
                <a:cs typeface="Verdana"/>
                <a:sym typeface="Verdana"/>
              </a:rPr>
              <a:t>Binary</a:t>
            </a:r>
            <a:r>
              <a:rPr lang="en-GB" sz="1000">
                <a:highlight>
                  <a:schemeClr val="dk1"/>
                </a:highlight>
                <a:latin typeface="Verdana"/>
                <a:ea typeface="Verdana"/>
                <a:cs typeface="Verdana"/>
                <a:sym typeface="Verdana"/>
              </a:rPr>
              <a:t>)(1 = true; 0 = false)</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7. (</a:t>
            </a:r>
            <a:r>
              <a:rPr lang="en-GB" sz="1000" b="1">
                <a:highlight>
                  <a:schemeClr val="dk1"/>
                </a:highlight>
                <a:latin typeface="Verdana"/>
                <a:ea typeface="Verdana"/>
                <a:cs typeface="Verdana"/>
                <a:sym typeface="Verdana"/>
              </a:rPr>
              <a:t>restecg</a:t>
            </a:r>
            <a:r>
              <a:rPr lang="en-GB" sz="1000">
                <a:highlight>
                  <a:schemeClr val="dk1"/>
                </a:highlight>
                <a:latin typeface="Verdana"/>
                <a:ea typeface="Verdana"/>
                <a:cs typeface="Verdana"/>
                <a:sym typeface="Verdana"/>
              </a:rPr>
              <a:t>) resting electrocardiography results(values 0,1,2)</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8. (</a:t>
            </a:r>
            <a:r>
              <a:rPr lang="en-GB" sz="1000" b="1">
                <a:highlight>
                  <a:schemeClr val="dk1"/>
                </a:highlight>
                <a:latin typeface="Verdana"/>
                <a:ea typeface="Verdana"/>
                <a:cs typeface="Verdana"/>
                <a:sym typeface="Verdana"/>
              </a:rPr>
              <a:t>thalach</a:t>
            </a:r>
            <a:r>
              <a:rPr lang="en-GB" sz="1000">
                <a:highlight>
                  <a:schemeClr val="dk1"/>
                </a:highlight>
                <a:latin typeface="Verdana"/>
                <a:ea typeface="Verdana"/>
                <a:cs typeface="Verdana"/>
                <a:sym typeface="Verdana"/>
              </a:rPr>
              <a:t>) maximum heart rate achieved (#)</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9. (</a:t>
            </a:r>
            <a:r>
              <a:rPr lang="en-GB" sz="1000" b="1">
                <a:highlight>
                  <a:schemeClr val="dk1"/>
                </a:highlight>
                <a:latin typeface="Verdana"/>
                <a:ea typeface="Verdana"/>
                <a:cs typeface="Verdana"/>
                <a:sym typeface="Verdana"/>
              </a:rPr>
              <a:t>exang</a:t>
            </a:r>
            <a:r>
              <a:rPr lang="en-GB" sz="1000">
                <a:highlight>
                  <a:schemeClr val="dk1"/>
                </a:highlight>
                <a:latin typeface="Verdana"/>
                <a:ea typeface="Verdana"/>
                <a:cs typeface="Verdana"/>
                <a:sym typeface="Verdana"/>
              </a:rPr>
              <a:t>) exercise induced angina (</a:t>
            </a:r>
            <a:r>
              <a:rPr lang="en-GB" sz="1000" i="1">
                <a:highlight>
                  <a:schemeClr val="dk1"/>
                </a:highlight>
                <a:latin typeface="Verdana"/>
                <a:ea typeface="Verdana"/>
                <a:cs typeface="Verdana"/>
                <a:sym typeface="Verdana"/>
              </a:rPr>
              <a:t>binary</a:t>
            </a:r>
            <a:r>
              <a:rPr lang="en-GB" sz="1000">
                <a:highlight>
                  <a:schemeClr val="dk1"/>
                </a:highlight>
                <a:latin typeface="Verdana"/>
                <a:ea typeface="Verdana"/>
                <a:cs typeface="Verdana"/>
                <a:sym typeface="Verdana"/>
              </a:rPr>
              <a:t>) (1 = yes; 0 = no)</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10. (</a:t>
            </a:r>
            <a:r>
              <a:rPr lang="en-GB" sz="1000" b="1">
                <a:highlight>
                  <a:schemeClr val="dk1"/>
                </a:highlight>
                <a:latin typeface="Verdana"/>
                <a:ea typeface="Verdana"/>
                <a:cs typeface="Verdana"/>
                <a:sym typeface="Verdana"/>
              </a:rPr>
              <a:t>oldpeak</a:t>
            </a:r>
            <a:r>
              <a:rPr lang="en-GB" sz="1000">
                <a:highlight>
                  <a:schemeClr val="dk1"/>
                </a:highlight>
                <a:latin typeface="Verdana"/>
                <a:ea typeface="Verdana"/>
                <a:cs typeface="Verdana"/>
                <a:sym typeface="Verdana"/>
              </a:rPr>
              <a:t>) = ST depression induced by exercise relative to rest (#)</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11. (</a:t>
            </a:r>
            <a:r>
              <a:rPr lang="en-GB" sz="1000" b="1">
                <a:highlight>
                  <a:schemeClr val="dk1"/>
                </a:highlight>
                <a:latin typeface="Verdana"/>
                <a:ea typeface="Verdana"/>
                <a:cs typeface="Verdana"/>
                <a:sym typeface="Verdana"/>
              </a:rPr>
              <a:t>slope</a:t>
            </a:r>
            <a:r>
              <a:rPr lang="en-GB" sz="1000">
                <a:highlight>
                  <a:schemeClr val="dk1"/>
                </a:highlight>
                <a:latin typeface="Verdana"/>
                <a:ea typeface="Verdana"/>
                <a:cs typeface="Verdana"/>
                <a:sym typeface="Verdana"/>
              </a:rPr>
              <a:t>) of the peak exercise ST segment (</a:t>
            </a:r>
            <a:r>
              <a:rPr lang="en-GB" sz="1000" i="1">
                <a:highlight>
                  <a:schemeClr val="dk1"/>
                </a:highlight>
                <a:latin typeface="Verdana"/>
                <a:ea typeface="Verdana"/>
                <a:cs typeface="Verdana"/>
                <a:sym typeface="Verdana"/>
              </a:rPr>
              <a:t>Ordinal</a:t>
            </a:r>
            <a:r>
              <a:rPr lang="en-GB" sz="1000">
                <a:highlight>
                  <a:schemeClr val="dk1"/>
                </a:highlight>
                <a:latin typeface="Verdana"/>
                <a:ea typeface="Verdana"/>
                <a:cs typeface="Verdana"/>
                <a:sym typeface="Verdana"/>
              </a:rPr>
              <a:t>) (Value 1: up sloping , Value 2: flat , Value 3: down sloping )</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12. (</a:t>
            </a:r>
            <a:r>
              <a:rPr lang="en-GB" sz="1000" b="1">
                <a:highlight>
                  <a:schemeClr val="dk1"/>
                </a:highlight>
                <a:latin typeface="Verdana"/>
                <a:ea typeface="Verdana"/>
                <a:cs typeface="Verdana"/>
                <a:sym typeface="Verdana"/>
              </a:rPr>
              <a:t>ca</a:t>
            </a:r>
            <a:r>
              <a:rPr lang="en-GB" sz="1000">
                <a:highlight>
                  <a:schemeClr val="dk1"/>
                </a:highlight>
                <a:latin typeface="Verdana"/>
                <a:ea typeface="Verdana"/>
                <a:cs typeface="Verdana"/>
                <a:sym typeface="Verdana"/>
              </a:rPr>
              <a:t>) number of major vessels (0–3, </a:t>
            </a:r>
            <a:r>
              <a:rPr lang="en-GB" sz="1000" i="1">
                <a:highlight>
                  <a:schemeClr val="dk1"/>
                </a:highlight>
                <a:latin typeface="Verdana"/>
                <a:ea typeface="Verdana"/>
                <a:cs typeface="Verdana"/>
                <a:sym typeface="Verdana"/>
              </a:rPr>
              <a:t>Ordinal</a:t>
            </a:r>
            <a:r>
              <a:rPr lang="en-GB" sz="1000">
                <a:highlight>
                  <a:schemeClr val="dk1"/>
                </a:highlight>
                <a:latin typeface="Verdana"/>
                <a:ea typeface="Verdana"/>
                <a:cs typeface="Verdana"/>
                <a:sym typeface="Verdana"/>
              </a:rPr>
              <a:t>) colored by fluoroscopy</a:t>
            </a:r>
            <a:endParaRPr sz="1000">
              <a:highlight>
                <a:schemeClr val="dk1"/>
              </a:highlight>
              <a:latin typeface="Verdana"/>
              <a:ea typeface="Verdana"/>
              <a:cs typeface="Verdana"/>
              <a:sym typeface="Verdana"/>
            </a:endParaRPr>
          </a:p>
          <a:p>
            <a:pPr marL="0" lvl="0" indent="0" algn="l" rtl="0">
              <a:lnSpc>
                <a:spcPct val="100000"/>
              </a:lnSpc>
              <a:spcBef>
                <a:spcPts val="1400"/>
              </a:spcBef>
              <a:spcAft>
                <a:spcPts val="0"/>
              </a:spcAft>
              <a:buSzPts val="1300"/>
              <a:buNone/>
            </a:pPr>
            <a:r>
              <a:rPr lang="en-GB" sz="1000">
                <a:highlight>
                  <a:schemeClr val="dk1"/>
                </a:highlight>
                <a:latin typeface="Verdana"/>
                <a:ea typeface="Verdana"/>
                <a:cs typeface="Verdana"/>
                <a:sym typeface="Verdana"/>
              </a:rPr>
              <a:t>13. (</a:t>
            </a:r>
            <a:r>
              <a:rPr lang="en-GB" sz="1000" b="1">
                <a:highlight>
                  <a:schemeClr val="dk1"/>
                </a:highlight>
                <a:latin typeface="Verdana"/>
                <a:ea typeface="Verdana"/>
                <a:cs typeface="Verdana"/>
                <a:sym typeface="Verdana"/>
              </a:rPr>
              <a:t>thal</a:t>
            </a:r>
            <a:r>
              <a:rPr lang="en-GB" sz="1000">
                <a:highlight>
                  <a:schemeClr val="dk1"/>
                </a:highlight>
                <a:latin typeface="Verdana"/>
                <a:ea typeface="Verdana"/>
                <a:cs typeface="Verdana"/>
                <a:sym typeface="Verdana"/>
              </a:rPr>
              <a:t>) maximum heart rate achieved — (</a:t>
            </a:r>
            <a:r>
              <a:rPr lang="en-GB" sz="1000" i="1">
                <a:highlight>
                  <a:schemeClr val="dk1"/>
                </a:highlight>
                <a:latin typeface="Verdana"/>
                <a:ea typeface="Verdana"/>
                <a:cs typeface="Verdana"/>
                <a:sym typeface="Verdana"/>
              </a:rPr>
              <a:t>Ordinal</a:t>
            </a:r>
            <a:r>
              <a:rPr lang="en-GB" sz="1000">
                <a:highlight>
                  <a:schemeClr val="dk1"/>
                </a:highlight>
                <a:latin typeface="Verdana"/>
                <a:ea typeface="Verdana"/>
                <a:cs typeface="Verdana"/>
                <a:sym typeface="Verdana"/>
              </a:rPr>
              <a:t>): 3 = normal; 6 = fixed defect; 7 = reversible defect</a:t>
            </a:r>
            <a:endParaRPr sz="1000">
              <a:highlight>
                <a:schemeClr val="dk1"/>
              </a:highlight>
              <a:latin typeface="Verdana"/>
              <a:ea typeface="Verdana"/>
              <a:cs typeface="Verdana"/>
              <a:sym typeface="Verdana"/>
            </a:endParaRPr>
          </a:p>
          <a:p>
            <a:pPr marL="0" lvl="0" indent="0" algn="l" rtl="0">
              <a:lnSpc>
                <a:spcPct val="100000"/>
              </a:lnSpc>
              <a:spcBef>
                <a:spcPts val="0"/>
              </a:spcBef>
              <a:spcAft>
                <a:spcPts val="1600"/>
              </a:spcAft>
              <a:buSzPts val="1300"/>
              <a:buNone/>
            </a:pPr>
            <a:endParaRPr>
              <a:solidFill>
                <a:srgbClr val="FFFFFF"/>
              </a:solidFill>
              <a:latin typeface="Verdana"/>
              <a:ea typeface="Verdana"/>
              <a:cs typeface="Verdana"/>
              <a:sym typeface="Verdan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3"/>
          <p:cNvSpPr txBox="1">
            <a:spLocks noGrp="1"/>
          </p:cNvSpPr>
          <p:nvPr>
            <p:ph type="body" idx="1"/>
          </p:nvPr>
        </p:nvSpPr>
        <p:spPr>
          <a:xfrm>
            <a:off x="86750" y="3335550"/>
            <a:ext cx="1809600" cy="1498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GB"/>
              <a:t>People having heart disease are more than people not having heart disease.</a:t>
            </a:r>
            <a:endParaRPr/>
          </a:p>
        </p:txBody>
      </p:sp>
      <p:sp>
        <p:nvSpPr>
          <p:cNvPr id="279" name="Google Shape;279;p23"/>
          <p:cNvSpPr txBox="1"/>
          <p:nvPr/>
        </p:nvSpPr>
        <p:spPr>
          <a:xfrm>
            <a:off x="1338025" y="4245790"/>
            <a:ext cx="1061400" cy="43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280" name="Google Shape;280;p23"/>
          <p:cNvSpPr txBox="1"/>
          <p:nvPr/>
        </p:nvSpPr>
        <p:spPr>
          <a:xfrm>
            <a:off x="3187537" y="4245790"/>
            <a:ext cx="1061400" cy="43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281" name="Google Shape;281;p23"/>
          <p:cNvSpPr/>
          <p:nvPr/>
        </p:nvSpPr>
        <p:spPr>
          <a:xfrm>
            <a:off x="5239301"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23"/>
          <p:cNvSpPr txBox="1"/>
          <p:nvPr/>
        </p:nvSpPr>
        <p:spPr>
          <a:xfrm>
            <a:off x="5040797" y="4245790"/>
            <a:ext cx="1061400" cy="43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283" name="Google Shape;283;p23"/>
          <p:cNvSpPr/>
          <p:nvPr/>
        </p:nvSpPr>
        <p:spPr>
          <a:xfrm>
            <a:off x="7088259"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23"/>
          <p:cNvSpPr txBox="1"/>
          <p:nvPr/>
        </p:nvSpPr>
        <p:spPr>
          <a:xfrm>
            <a:off x="6889000" y="4245790"/>
            <a:ext cx="1061400" cy="43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pic>
        <p:nvPicPr>
          <p:cNvPr id="285" name="Google Shape;285;p23" descr="offset_comp_442889_edtied2.jpg"/>
          <p:cNvPicPr preferRelativeResize="0"/>
          <p:nvPr/>
        </p:nvPicPr>
        <p:blipFill rotWithShape="1">
          <a:blip r:embed="rId3">
            <a:alphaModFix/>
          </a:blip>
          <a:srcRect l="40834" t="36462" r="22817" b="12949"/>
          <a:stretch/>
        </p:blipFill>
        <p:spPr>
          <a:xfrm rot="10800000">
            <a:off x="6240280" y="5276"/>
            <a:ext cx="2898000" cy="2691600"/>
          </a:xfrm>
          <a:prstGeom prst="rtTriangle">
            <a:avLst/>
          </a:prstGeom>
          <a:noFill/>
          <a:ln>
            <a:noFill/>
          </a:ln>
        </p:spPr>
      </p:pic>
      <p:pic>
        <p:nvPicPr>
          <p:cNvPr id="286" name="Google Shape;286;p23"/>
          <p:cNvPicPr preferRelativeResize="0"/>
          <p:nvPr/>
        </p:nvPicPr>
        <p:blipFill rotWithShape="1">
          <a:blip r:embed="rId4">
            <a:alphaModFix/>
          </a:blip>
          <a:srcRect/>
          <a:stretch/>
        </p:blipFill>
        <p:spPr>
          <a:xfrm>
            <a:off x="1983025" y="152400"/>
            <a:ext cx="7027400" cy="4904350"/>
          </a:xfrm>
          <a:prstGeom prst="rect">
            <a:avLst/>
          </a:prstGeom>
          <a:noFill/>
          <a:ln>
            <a:noFill/>
          </a:ln>
        </p:spPr>
      </p:pic>
      <p:sp>
        <p:nvSpPr>
          <p:cNvPr id="287" name="Google Shape;287;p23"/>
          <p:cNvSpPr txBox="1"/>
          <p:nvPr/>
        </p:nvSpPr>
        <p:spPr>
          <a:xfrm>
            <a:off x="235475" y="1214600"/>
            <a:ext cx="1549200" cy="1090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50"/>
              <a:buFont typeface="Arial"/>
              <a:buNone/>
            </a:pPr>
            <a:r>
              <a:rPr lang="en-GB" sz="1650" b="0" i="0" u="sng" strike="noStrike" cap="none">
                <a:solidFill>
                  <a:srgbClr val="F1C232"/>
                </a:solidFill>
                <a:latin typeface="Arial"/>
                <a:ea typeface="Arial"/>
                <a:cs typeface="Arial"/>
                <a:sym typeface="Arial"/>
              </a:rPr>
              <a:t>Graph between people having heart disease and people not having heart disease</a:t>
            </a:r>
            <a:r>
              <a:rPr lang="en-GB" sz="1550" b="0" i="0" u="none" strike="noStrike" cap="none">
                <a:solidFill>
                  <a:schemeClr val="lt1"/>
                </a:solidFill>
                <a:latin typeface="Courier New"/>
                <a:ea typeface="Courier New"/>
                <a:cs typeface="Courier New"/>
                <a:sym typeface="Courier New"/>
              </a:rPr>
              <a:t> </a:t>
            </a:r>
            <a:endParaRPr sz="1550" b="0" i="0" u="none" strike="noStrike" cap="none">
              <a:solidFill>
                <a:schemeClr val="lt1"/>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FFFFFF"/>
              </a:solidFill>
              <a:highlight>
                <a:srgbClr val="6AA84F"/>
              </a:highlight>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24"/>
          <p:cNvSpPr txBox="1">
            <a:spLocks noGrp="1"/>
          </p:cNvSpPr>
          <p:nvPr>
            <p:ph type="title"/>
          </p:nvPr>
        </p:nvSpPr>
        <p:spPr>
          <a:xfrm>
            <a:off x="1185975" y="792450"/>
            <a:ext cx="2202600" cy="90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2400"/>
              <a:buNone/>
            </a:pPr>
            <a:endParaRPr/>
          </a:p>
        </p:txBody>
      </p:sp>
      <p:sp>
        <p:nvSpPr>
          <p:cNvPr id="293" name="Google Shape;293;p24"/>
          <p:cNvSpPr txBox="1">
            <a:spLocks noGrp="1"/>
          </p:cNvSpPr>
          <p:nvPr>
            <p:ph type="body" idx="1"/>
          </p:nvPr>
        </p:nvSpPr>
        <p:spPr>
          <a:xfrm>
            <a:off x="6717525" y="2813425"/>
            <a:ext cx="2007900" cy="179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300"/>
              <a:buNone/>
            </a:pPr>
            <a:r>
              <a:rPr lang="en-GB">
                <a:solidFill>
                  <a:srgbClr val="FFFFFF"/>
                </a:solidFill>
              </a:rPr>
              <a:t>Female not having heart disease has more cholesterol than female having heart disease.</a:t>
            </a:r>
            <a:endParaRPr>
              <a:solidFill>
                <a:srgbClr val="FFFFFF"/>
              </a:solidFill>
            </a:endParaRPr>
          </a:p>
          <a:p>
            <a:pPr marL="0" lvl="0" indent="0" algn="l" rtl="0">
              <a:lnSpc>
                <a:spcPct val="115000"/>
              </a:lnSpc>
              <a:spcBef>
                <a:spcPts val="1600"/>
              </a:spcBef>
              <a:spcAft>
                <a:spcPts val="1600"/>
              </a:spcAft>
              <a:buSzPts val="1300"/>
              <a:buNone/>
            </a:pPr>
            <a:r>
              <a:rPr lang="en-GB">
                <a:solidFill>
                  <a:srgbClr val="FFFFFF"/>
                </a:solidFill>
              </a:rPr>
              <a:t>And same trend can be seen in male.</a:t>
            </a:r>
            <a:endParaRPr>
              <a:solidFill>
                <a:srgbClr val="FFFFFF"/>
              </a:solidFill>
            </a:endParaRPr>
          </a:p>
        </p:txBody>
      </p:sp>
      <p:sp>
        <p:nvSpPr>
          <p:cNvPr id="294" name="Google Shape;294;p24"/>
          <p:cNvSpPr txBox="1"/>
          <p:nvPr/>
        </p:nvSpPr>
        <p:spPr>
          <a:xfrm>
            <a:off x="1338025" y="4245790"/>
            <a:ext cx="1061400" cy="43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295" name="Google Shape;295;p24"/>
          <p:cNvSpPr txBox="1"/>
          <p:nvPr/>
        </p:nvSpPr>
        <p:spPr>
          <a:xfrm>
            <a:off x="1634217" y="3508020"/>
            <a:ext cx="462300" cy="2706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000"/>
              <a:buFont typeface="Arial"/>
              <a:buNone/>
            </a:pPr>
            <a:endParaRPr sz="1000" b="1" i="0" u="none" strike="noStrike" cap="none">
              <a:solidFill>
                <a:schemeClr val="lt1"/>
              </a:solidFill>
              <a:latin typeface="Arial"/>
              <a:ea typeface="Arial"/>
              <a:cs typeface="Arial"/>
              <a:sym typeface="Arial"/>
            </a:endParaRPr>
          </a:p>
          <a:p>
            <a:pPr marL="0" marR="0" lvl="0" indent="0" algn="ctr" rtl="0">
              <a:lnSpc>
                <a:spcPct val="100000"/>
              </a:lnSpc>
              <a:spcBef>
                <a:spcPts val="160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296" name="Google Shape;296;p24"/>
          <p:cNvSpPr txBox="1"/>
          <p:nvPr/>
        </p:nvSpPr>
        <p:spPr>
          <a:xfrm>
            <a:off x="3187537" y="4245790"/>
            <a:ext cx="1061400" cy="43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297" name="Google Shape;297;p24"/>
          <p:cNvSpPr txBox="1"/>
          <p:nvPr/>
        </p:nvSpPr>
        <p:spPr>
          <a:xfrm>
            <a:off x="3483729" y="3508020"/>
            <a:ext cx="462300" cy="2706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000"/>
              <a:buFont typeface="Arial"/>
              <a:buNone/>
            </a:pPr>
            <a:endParaRPr sz="1000" b="1" i="0" u="none" strike="noStrike" cap="none">
              <a:solidFill>
                <a:schemeClr val="lt1"/>
              </a:solidFill>
              <a:latin typeface="Arial"/>
              <a:ea typeface="Arial"/>
              <a:cs typeface="Arial"/>
              <a:sym typeface="Arial"/>
            </a:endParaRPr>
          </a:p>
          <a:p>
            <a:pPr marL="0" marR="0" lvl="0" indent="0" algn="ctr" rtl="0">
              <a:lnSpc>
                <a:spcPct val="100000"/>
              </a:lnSpc>
              <a:spcBef>
                <a:spcPts val="1600"/>
              </a:spcBef>
              <a:spcAft>
                <a:spcPts val="0"/>
              </a:spcAft>
              <a:buClr>
                <a:srgbClr val="000000"/>
              </a:buClr>
              <a:buSzPts val="1400"/>
              <a:buFont typeface="Arial"/>
              <a:buNone/>
            </a:pPr>
            <a:endParaRPr sz="1400" b="1" i="0" u="none" strike="noStrike" cap="none">
              <a:solidFill>
                <a:schemeClr val="lt1"/>
              </a:solidFill>
              <a:latin typeface="Arial"/>
              <a:ea typeface="Arial"/>
              <a:cs typeface="Arial"/>
              <a:sym typeface="Arial"/>
            </a:endParaRPr>
          </a:p>
        </p:txBody>
      </p:sp>
      <p:sp>
        <p:nvSpPr>
          <p:cNvPr id="298" name="Google Shape;298;p24"/>
          <p:cNvSpPr/>
          <p:nvPr/>
        </p:nvSpPr>
        <p:spPr>
          <a:xfrm>
            <a:off x="5239301"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24"/>
          <p:cNvSpPr txBox="1"/>
          <p:nvPr/>
        </p:nvSpPr>
        <p:spPr>
          <a:xfrm>
            <a:off x="5040797" y="4245790"/>
            <a:ext cx="1061400" cy="43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sp>
        <p:nvSpPr>
          <p:cNvPr id="300" name="Google Shape;300;p24"/>
          <p:cNvSpPr txBox="1"/>
          <p:nvPr/>
        </p:nvSpPr>
        <p:spPr>
          <a:xfrm>
            <a:off x="6889000" y="4245790"/>
            <a:ext cx="1061400" cy="43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1600"/>
              </a:spcAft>
              <a:buClr>
                <a:srgbClr val="000000"/>
              </a:buClr>
              <a:buSzPts val="800"/>
              <a:buFont typeface="Arial"/>
              <a:buNone/>
            </a:pPr>
            <a:endParaRPr sz="800" b="0" i="0" u="none" strike="noStrike" cap="none">
              <a:solidFill>
                <a:schemeClr val="lt1"/>
              </a:solidFill>
              <a:latin typeface="Arial"/>
              <a:ea typeface="Arial"/>
              <a:cs typeface="Arial"/>
              <a:sym typeface="Arial"/>
            </a:endParaRPr>
          </a:p>
        </p:txBody>
      </p:sp>
      <p:pic>
        <p:nvPicPr>
          <p:cNvPr id="301" name="Google Shape;301;p24" descr="offset_comp_267026.jpg"/>
          <p:cNvPicPr preferRelativeResize="0"/>
          <p:nvPr/>
        </p:nvPicPr>
        <p:blipFill rotWithShape="1">
          <a:blip r:embed="rId3">
            <a:alphaModFix/>
          </a:blip>
          <a:srcRect l="26514" t="26082" r="26312" b="8201"/>
          <a:stretch/>
        </p:blipFill>
        <p:spPr>
          <a:xfrm rot="10800000">
            <a:off x="7489500" y="250"/>
            <a:ext cx="1654500" cy="1536600"/>
          </a:xfrm>
          <a:prstGeom prst="rtTriangle">
            <a:avLst/>
          </a:prstGeom>
          <a:noFill/>
          <a:ln>
            <a:noFill/>
          </a:ln>
        </p:spPr>
      </p:pic>
      <p:pic>
        <p:nvPicPr>
          <p:cNvPr id="302" name="Google Shape;302;p24"/>
          <p:cNvPicPr preferRelativeResize="0"/>
          <p:nvPr/>
        </p:nvPicPr>
        <p:blipFill rotWithShape="1">
          <a:blip r:embed="rId4">
            <a:alphaModFix/>
          </a:blip>
          <a:srcRect/>
          <a:stretch/>
        </p:blipFill>
        <p:spPr>
          <a:xfrm>
            <a:off x="74375" y="136325"/>
            <a:ext cx="6643150" cy="4846050"/>
          </a:xfrm>
          <a:prstGeom prst="rect">
            <a:avLst/>
          </a:prstGeom>
          <a:noFill/>
          <a:ln>
            <a:noFill/>
          </a:ln>
        </p:spPr>
      </p:pic>
      <p:sp>
        <p:nvSpPr>
          <p:cNvPr id="303" name="Google Shape;303;p24"/>
          <p:cNvSpPr txBox="1"/>
          <p:nvPr/>
        </p:nvSpPr>
        <p:spPr>
          <a:xfrm>
            <a:off x="7089350" y="1313750"/>
            <a:ext cx="1524600" cy="1169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GB" sz="1600" b="0" i="0" u="sng" strike="noStrike" cap="none">
                <a:solidFill>
                  <a:srgbClr val="F1C232"/>
                </a:solidFill>
                <a:latin typeface="Arial"/>
                <a:ea typeface="Arial"/>
                <a:cs typeface="Arial"/>
                <a:sym typeface="Arial"/>
              </a:rPr>
              <a:t>Graph between Sex and Cholesterol</a:t>
            </a:r>
            <a:endParaRPr sz="1600" b="0" i="0" u="sng" strike="noStrike" cap="none">
              <a:solidFill>
                <a:srgbClr val="F1C232"/>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25"/>
          <p:cNvSpPr txBox="1">
            <a:spLocks noGrp="1"/>
          </p:cNvSpPr>
          <p:nvPr>
            <p:ph type="body" idx="1"/>
          </p:nvPr>
        </p:nvSpPr>
        <p:spPr>
          <a:xfrm>
            <a:off x="123950" y="2962150"/>
            <a:ext cx="2082300" cy="1450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1300"/>
              <a:buNone/>
            </a:pPr>
            <a:r>
              <a:rPr lang="en-GB"/>
              <a:t>There can be seen that there are more males having chest pain than female in all the types.</a:t>
            </a:r>
            <a:endParaRPr/>
          </a:p>
        </p:txBody>
      </p:sp>
      <p:pic>
        <p:nvPicPr>
          <p:cNvPr id="309" name="Google Shape;309;p25"/>
          <p:cNvPicPr preferRelativeResize="0"/>
          <p:nvPr/>
        </p:nvPicPr>
        <p:blipFill rotWithShape="1">
          <a:blip r:embed="rId3">
            <a:alphaModFix/>
          </a:blip>
          <a:srcRect/>
          <a:stretch/>
        </p:blipFill>
        <p:spPr>
          <a:xfrm>
            <a:off x="2206125" y="152400"/>
            <a:ext cx="6878651" cy="4867150"/>
          </a:xfrm>
          <a:prstGeom prst="rect">
            <a:avLst/>
          </a:prstGeom>
          <a:noFill/>
          <a:ln>
            <a:noFill/>
          </a:ln>
        </p:spPr>
      </p:pic>
      <p:sp>
        <p:nvSpPr>
          <p:cNvPr id="310" name="Google Shape;310;p25"/>
          <p:cNvSpPr txBox="1"/>
          <p:nvPr/>
        </p:nvSpPr>
        <p:spPr>
          <a:xfrm>
            <a:off x="235475" y="1512075"/>
            <a:ext cx="1747500" cy="923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GB" sz="1600" b="0" i="0" u="sng" strike="noStrike" cap="none">
                <a:solidFill>
                  <a:srgbClr val="F1C232"/>
                </a:solidFill>
                <a:latin typeface="Arial"/>
                <a:ea typeface="Arial"/>
                <a:cs typeface="Arial"/>
                <a:sym typeface="Arial"/>
              </a:rPr>
              <a:t>Graph of chest pain in males and females</a:t>
            </a:r>
            <a:endParaRPr sz="1600" b="0" i="0" u="sng" strike="noStrike" cap="none">
              <a:solidFill>
                <a:srgbClr val="F1C232"/>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1341</Words>
  <PresentationFormat>On-screen Show (16:9)</PresentationFormat>
  <Paragraphs>98</Paragraphs>
  <Slides>20</Slides>
  <Notes>20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Focus</vt:lpstr>
      <vt:lpstr>Heart Disease Prediction </vt:lpstr>
      <vt:lpstr>TOC</vt:lpstr>
      <vt:lpstr>Overview</vt:lpstr>
      <vt:lpstr>Understanding the problems</vt:lpstr>
      <vt:lpstr>Project objective</vt:lpstr>
      <vt:lpstr>Features &amp; Predictor:  </vt:lpstr>
      <vt:lpstr>Slide 7</vt:lpstr>
      <vt:lpstr>Slide 8</vt:lpstr>
      <vt:lpstr>Slide 9</vt:lpstr>
      <vt:lpstr>Slide 10</vt:lpstr>
      <vt:lpstr>Slide 11</vt:lpstr>
      <vt:lpstr>Slide 12</vt:lpstr>
      <vt:lpstr>Model training and prediction  </vt:lpstr>
      <vt:lpstr>Prepare Data for Modeling </vt:lpstr>
      <vt:lpstr>Spotlight on wearables</vt:lpstr>
      <vt:lpstr>Building a Predictive System</vt:lpstr>
      <vt:lpstr>LIMITATIONS </vt:lpstr>
      <vt:lpstr>Python Libraries used:</vt:lpstr>
      <vt:lpstr>CONCLUSION / FUTURE WORK</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Prediction </dc:title>
  <cp:lastModifiedBy>DELL</cp:lastModifiedBy>
  <cp:revision>1</cp:revision>
  <dcterms:modified xsi:type="dcterms:W3CDTF">2021-08-05T07:03:28Z</dcterms:modified>
</cp:coreProperties>
</file>